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72"/>
  </p:notesMasterIdLst>
  <p:sldIdLst>
    <p:sldId id="772" r:id="rId2"/>
    <p:sldId id="773" r:id="rId3"/>
    <p:sldId id="774" r:id="rId4"/>
    <p:sldId id="811" r:id="rId5"/>
    <p:sldId id="812" r:id="rId6"/>
    <p:sldId id="813" r:id="rId7"/>
    <p:sldId id="775" r:id="rId8"/>
    <p:sldId id="776" r:id="rId9"/>
    <p:sldId id="777" r:id="rId10"/>
    <p:sldId id="778" r:id="rId11"/>
    <p:sldId id="779" r:id="rId12"/>
    <p:sldId id="780" r:id="rId13"/>
    <p:sldId id="781" r:id="rId14"/>
    <p:sldId id="782" r:id="rId15"/>
    <p:sldId id="783" r:id="rId16"/>
    <p:sldId id="785" r:id="rId17"/>
    <p:sldId id="786" r:id="rId18"/>
    <p:sldId id="787" r:id="rId19"/>
    <p:sldId id="788" r:id="rId20"/>
    <p:sldId id="789" r:id="rId21"/>
    <p:sldId id="790" r:id="rId22"/>
    <p:sldId id="791" r:id="rId23"/>
    <p:sldId id="792" r:id="rId24"/>
    <p:sldId id="793" r:id="rId25"/>
    <p:sldId id="794" r:id="rId26"/>
    <p:sldId id="795" r:id="rId27"/>
    <p:sldId id="796" r:id="rId28"/>
    <p:sldId id="797" r:id="rId29"/>
    <p:sldId id="798" r:id="rId30"/>
    <p:sldId id="814" r:id="rId31"/>
    <p:sldId id="815" r:id="rId32"/>
    <p:sldId id="816" r:id="rId33"/>
    <p:sldId id="817" r:id="rId34"/>
    <p:sldId id="799" r:id="rId35"/>
    <p:sldId id="800" r:id="rId36"/>
    <p:sldId id="801" r:id="rId37"/>
    <p:sldId id="802" r:id="rId38"/>
    <p:sldId id="818" r:id="rId39"/>
    <p:sldId id="740" r:id="rId40"/>
    <p:sldId id="819" r:id="rId41"/>
    <p:sldId id="742" r:id="rId42"/>
    <p:sldId id="743" r:id="rId43"/>
    <p:sldId id="744" r:id="rId44"/>
    <p:sldId id="745" r:id="rId45"/>
    <p:sldId id="746" r:id="rId46"/>
    <p:sldId id="747" r:id="rId47"/>
    <p:sldId id="748" r:id="rId48"/>
    <p:sldId id="749" r:id="rId49"/>
    <p:sldId id="750" r:id="rId50"/>
    <p:sldId id="751" r:id="rId51"/>
    <p:sldId id="752" r:id="rId52"/>
    <p:sldId id="753" r:id="rId53"/>
    <p:sldId id="754" r:id="rId54"/>
    <p:sldId id="755" r:id="rId55"/>
    <p:sldId id="756" r:id="rId56"/>
    <p:sldId id="757" r:id="rId57"/>
    <p:sldId id="758" r:id="rId58"/>
    <p:sldId id="759" r:id="rId59"/>
    <p:sldId id="760" r:id="rId60"/>
    <p:sldId id="761" r:id="rId61"/>
    <p:sldId id="762" r:id="rId62"/>
    <p:sldId id="763" r:id="rId63"/>
    <p:sldId id="764" r:id="rId64"/>
    <p:sldId id="765" r:id="rId65"/>
    <p:sldId id="766" r:id="rId66"/>
    <p:sldId id="767" r:id="rId67"/>
    <p:sldId id="768" r:id="rId68"/>
    <p:sldId id="769" r:id="rId69"/>
    <p:sldId id="770" r:id="rId70"/>
    <p:sldId id="771" r:id="rId7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78" autoAdjust="0"/>
    <p:restoredTop sz="94660"/>
  </p:normalViewPr>
  <p:slideViewPr>
    <p:cSldViewPr snapToGrid="0">
      <p:cViewPr varScale="1">
        <p:scale>
          <a:sx n="84" d="100"/>
          <a:sy n="84" d="100"/>
        </p:scale>
        <p:origin x="1397" y="62"/>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E11954-2F47-48C6-9D2F-F7D2A3134F1B}" type="datetimeFigureOut">
              <a:rPr lang="zh-TW" altLang="en-US" smtClean="0"/>
              <a:t>2020/7/19</a:t>
            </a:fld>
            <a:endParaRPr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78184D-6D61-48BD-AFEE-F05270701E36}" type="slidenum">
              <a:rPr lang="zh-TW" altLang="en-US" smtClean="0"/>
              <a:t>‹#›</a:t>
            </a:fld>
            <a:endParaRPr lang="zh-TW" altLang="en-US"/>
          </a:p>
        </p:txBody>
      </p:sp>
    </p:spTree>
    <p:extLst>
      <p:ext uri="{BB962C8B-B14F-4D97-AF65-F5344CB8AC3E}">
        <p14:creationId xmlns:p14="http://schemas.microsoft.com/office/powerpoint/2010/main" val="792160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DAA48725-B6CE-4AFF-8733-DFD10266E4C0}" type="datetime1">
              <a:rPr lang="zh-TW" altLang="en-US" smtClean="0"/>
              <a:t>2020/7/19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2833330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CF1096D7-65BA-4ADC-8664-72F9787C0F4E}" type="datetime1">
              <a:rPr lang="zh-TW" altLang="en-US" smtClean="0"/>
              <a:t>2020/7/19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4767423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A6BD176A-8DB1-4F90-812A-DDF3E52D270D}" type="datetime1">
              <a:rPr lang="zh-TW" altLang="en-US" smtClean="0"/>
              <a:t>2020/7/19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2982649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123E966-4165-4DF3-9ED7-ECAC53E89153}" type="datetime1">
              <a:rPr lang="zh-TW" altLang="en-US" smtClean="0"/>
              <a:t>2020/7/19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1395646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F523F5BF-735E-435B-A669-DDFF796AE1A5}" type="datetime1">
              <a:rPr lang="zh-TW" altLang="en-US" smtClean="0"/>
              <a:t>2020/7/19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1038626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C7D01CAF-1CCE-4CF8-8917-006364B2A2DA}" type="datetime1">
              <a:rPr lang="zh-TW" altLang="en-US" smtClean="0"/>
              <a:t>2020/7/19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28632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66C1FE84-935D-4823-8999-5C292F1BF29F}" type="datetime1">
              <a:rPr lang="zh-TW" altLang="en-US" smtClean="0"/>
              <a:t>2020/7/19</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3562392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8697DB32-3E2B-479F-A1E0-73EE09A9D478}" type="datetime1">
              <a:rPr lang="zh-TW" altLang="en-US" smtClean="0"/>
              <a:t>2020/7/19</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3105656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B161D9-7126-4A78-8B4C-49BC4435D227}" type="datetime1">
              <a:rPr lang="zh-TW" altLang="en-US" smtClean="0"/>
              <a:t>2020/7/19</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923002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53E47A58-E33F-40CD-A470-458931742A15}" type="datetime1">
              <a:rPr lang="zh-TW" altLang="en-US" smtClean="0"/>
              <a:t>2020/7/19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338340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9CA777C8-8465-4237-B3F2-515DD52AC11C}" type="datetime1">
              <a:rPr lang="zh-TW" altLang="en-US" smtClean="0"/>
              <a:t>2020/7/19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123840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17000" r="-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BE679D-8515-4143-82C9-BF5D1E386786}" type="datetime1">
              <a:rPr lang="zh-TW" altLang="en-US" smtClean="0"/>
              <a:t>2020/7/19</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49637" y="6560966"/>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417437323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hyperlink" Target="http://www.linuxidc.com/" TargetMode="Externa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linuxidc.com/" TargetMode="Externa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TW" altLang="en-US" dirty="0" smtClean="0"/>
              <a:t>網站測試</a:t>
            </a:r>
            <a:r>
              <a:rPr lang="zh-TW" altLang="en-US" dirty="0" smtClean="0"/>
              <a:t>工具</a:t>
            </a:r>
            <a:endParaRPr lang="zh-TW" altLang="en-US" dirty="0"/>
          </a:p>
        </p:txBody>
      </p:sp>
      <p:sp>
        <p:nvSpPr>
          <p:cNvPr id="3" name="副標題 2"/>
          <p:cNvSpPr>
            <a:spLocks noGrp="1"/>
          </p:cNvSpPr>
          <p:nvPr>
            <p:ph type="subTitle" idx="1"/>
          </p:nvPr>
        </p:nvSpPr>
        <p:spPr/>
        <p:txBody>
          <a:bodyPr/>
          <a:lstStyle/>
          <a:p>
            <a:r>
              <a:rPr lang="en-US" altLang="zh-TW" dirty="0" smtClean="0"/>
              <a:t>Curl </a:t>
            </a:r>
            <a:r>
              <a:rPr lang="en-US" altLang="zh-TW" dirty="0"/>
              <a:t>| Burp Suite | </a:t>
            </a:r>
            <a:r>
              <a:rPr lang="en-US" altLang="zh-TW" dirty="0" smtClean="0"/>
              <a:t>Developers Tools</a:t>
            </a:r>
            <a:endParaRPr lang="zh-TW" altLang="en-US" dirty="0"/>
          </a:p>
        </p:txBody>
      </p:sp>
      <p:grpSp>
        <p:nvGrpSpPr>
          <p:cNvPr id="4" name="群組 3"/>
          <p:cNvGrpSpPr/>
          <p:nvPr/>
        </p:nvGrpSpPr>
        <p:grpSpPr>
          <a:xfrm>
            <a:off x="0" y="6241875"/>
            <a:ext cx="9144000" cy="461665"/>
            <a:chOff x="0" y="5647634"/>
            <a:chExt cx="12192000" cy="615553"/>
          </a:xfrm>
        </p:grpSpPr>
        <p:sp>
          <p:nvSpPr>
            <p:cNvPr id="5" name="矩形 4"/>
            <p:cNvSpPr/>
            <p:nvPr/>
          </p:nvSpPr>
          <p:spPr>
            <a:xfrm>
              <a:off x="1536700" y="5647634"/>
              <a:ext cx="10655300" cy="615553"/>
            </a:xfrm>
            <a:prstGeom prst="rect">
              <a:avLst/>
            </a:prstGeom>
            <a:solidFill>
              <a:schemeClr val="accent5">
                <a:lumMod val="60000"/>
                <a:lumOff val="40000"/>
              </a:schemeClr>
            </a:solidFill>
          </p:spPr>
          <p:txBody>
            <a:bodyPr wrap="square">
              <a:spAutoFit/>
            </a:bodyPr>
            <a:lstStyle/>
            <a:p>
              <a:r>
                <a:rPr lang="zh-TW" altLang="en-US" sz="2400" dirty="0">
                  <a:solidFill>
                    <a:schemeClr val="bg1"/>
                  </a:solidFill>
                  <a:latin typeface="AaYuanQiman" panose="00020600040101010101" pitchFamily="18" charset="-122"/>
                  <a:ea typeface="AaYuanQiman" panose="00020600040101010101" pitchFamily="18" charset="-122"/>
                </a:rPr>
                <a:t>新型態資安實務課程計畫</a:t>
              </a:r>
            </a:p>
          </p:txBody>
        </p:sp>
        <p:sp>
          <p:nvSpPr>
            <p:cNvPr id="6" name="矩形 5"/>
            <p:cNvSpPr/>
            <p:nvPr/>
          </p:nvSpPr>
          <p:spPr>
            <a:xfrm>
              <a:off x="0" y="5647634"/>
              <a:ext cx="1477328" cy="615553"/>
            </a:xfrm>
            <a:prstGeom prst="rect">
              <a:avLst/>
            </a:prstGeom>
            <a:solidFill>
              <a:srgbClr val="92D050"/>
            </a:solidFill>
          </p:spPr>
          <p:txBody>
            <a:bodyPr wrap="none">
              <a:spAutoFit/>
            </a:bodyPr>
            <a:lstStyle/>
            <a:p>
              <a:r>
                <a:rPr lang="zh-TW" altLang="en-US" sz="2400" dirty="0">
                  <a:effectLst>
                    <a:outerShdw blurRad="38100" dist="38100" dir="2700000" algn="tl">
                      <a:srgbClr val="000000">
                        <a:alpha val="43137"/>
                      </a:srgbClr>
                    </a:outerShdw>
                  </a:effectLst>
                  <a:latin typeface="AaYuanQiman" panose="00020600040101010101" pitchFamily="18" charset="-122"/>
                  <a:ea typeface="AaYuanQiman" panose="00020600040101010101" pitchFamily="18" charset="-122"/>
                </a:rPr>
                <a:t>教育部</a:t>
              </a:r>
            </a:p>
          </p:txBody>
        </p:sp>
      </p:grpSp>
      <p:sp>
        <p:nvSpPr>
          <p:cNvPr id="7" name="投影片編號版面配置區 6"/>
          <p:cNvSpPr>
            <a:spLocks noGrp="1"/>
          </p:cNvSpPr>
          <p:nvPr>
            <p:ph type="sldNum" sz="quarter" idx="12"/>
          </p:nvPr>
        </p:nvSpPr>
        <p:spPr/>
        <p:txBody>
          <a:bodyPr/>
          <a:lstStyle/>
          <a:p>
            <a:fld id="{C5018212-ED78-4088-9EF2-5C15BA7813C8}" type="slidenum">
              <a:rPr lang="zh-TW" altLang="en-US" smtClean="0"/>
              <a:t>1</a:t>
            </a:fld>
            <a:endParaRPr lang="zh-TW" altLang="en-US"/>
          </a:p>
        </p:txBody>
      </p:sp>
      <p:sp>
        <p:nvSpPr>
          <p:cNvPr id="8" name="矩形 7">
            <a:extLst>
              <a:ext uri="{FF2B5EF4-FFF2-40B4-BE49-F238E27FC236}">
                <a16:creationId xmlns:a16="http://schemas.microsoft.com/office/drawing/2014/main" id="{A32AED8C-B739-4914-AF67-D4604B261A28}"/>
              </a:ext>
            </a:extLst>
          </p:cNvPr>
          <p:cNvSpPr/>
          <p:nvPr/>
        </p:nvSpPr>
        <p:spPr>
          <a:xfrm>
            <a:off x="0" y="93522"/>
            <a:ext cx="6972300" cy="369332"/>
          </a:xfrm>
          <a:prstGeom prst="rect">
            <a:avLst/>
          </a:prstGeom>
        </p:spPr>
        <p:txBody>
          <a:bodyPr wrap="square">
            <a:spAutoFit/>
          </a:bodyPr>
          <a:lstStyle/>
          <a:p>
            <a:r>
              <a:rPr lang="zh-TW" altLang="en-US" dirty="0">
                <a:solidFill>
                  <a:srgbClr val="002060"/>
                </a:solidFill>
                <a:effectLst>
                  <a:outerShdw blurRad="38100" dist="38100" dir="2700000" algn="tl">
                    <a:srgbClr val="C0C0C0"/>
                  </a:outerShdw>
                </a:effectLst>
                <a:latin typeface="標楷體" panose="03000509000000000000" pitchFamily="65" charset="-120"/>
                <a:ea typeface="標楷體" panose="03000509000000000000" pitchFamily="65" charset="-120"/>
              </a:rPr>
              <a:t>教育部新型態資安實務示範課程發展計畫</a:t>
            </a:r>
            <a:r>
              <a:rPr lang="en-US" altLang="zh-TW" dirty="0">
                <a:solidFill>
                  <a:srgbClr val="002060"/>
                </a:solidFill>
                <a:effectLst>
                  <a:outerShdw blurRad="38100" dist="38100" dir="2700000" algn="tl">
                    <a:srgbClr val="C0C0C0"/>
                  </a:outerShdw>
                </a:effectLst>
                <a:latin typeface="標楷體" panose="03000509000000000000" pitchFamily="65" charset="-120"/>
                <a:ea typeface="標楷體" panose="03000509000000000000" pitchFamily="65" charset="-120"/>
              </a:rPr>
              <a:t>-</a:t>
            </a:r>
            <a:r>
              <a:rPr lang="zh-TW" altLang="en-US" dirty="0">
                <a:solidFill>
                  <a:srgbClr val="002060"/>
                </a:solidFill>
                <a:effectLst>
                  <a:outerShdw blurRad="38100" dist="38100" dir="2700000" algn="tl">
                    <a:srgbClr val="C0C0C0"/>
                  </a:outerShdw>
                </a:effectLst>
                <a:latin typeface="標楷體" panose="03000509000000000000" pitchFamily="65" charset="-120"/>
                <a:ea typeface="標楷體" panose="03000509000000000000" pitchFamily="65" charset="-120"/>
              </a:rPr>
              <a:t>資訊安全基礎實務課程</a:t>
            </a:r>
          </a:p>
        </p:txBody>
      </p:sp>
    </p:spTree>
    <p:extLst>
      <p:ext uri="{BB962C8B-B14F-4D97-AF65-F5344CB8AC3E}">
        <p14:creationId xmlns:p14="http://schemas.microsoft.com/office/powerpoint/2010/main" val="3217489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1610"/>
          </a:xfrm>
        </p:spPr>
        <p:txBody>
          <a:bodyPr>
            <a:normAutofit fontScale="90000"/>
          </a:bodyPr>
          <a:lstStyle/>
          <a:p>
            <a:r>
              <a:rPr lang="en-US" altLang="zh-TW" dirty="0"/>
              <a:t>A.1.Windows</a:t>
            </a:r>
            <a:r>
              <a:rPr lang="zh-TW" altLang="en-US" dirty="0"/>
              <a:t>安裝</a:t>
            </a:r>
            <a:r>
              <a:rPr lang="zh-TW" altLang="en-US" dirty="0" smtClean="0"/>
              <a:t>過程 </a:t>
            </a:r>
            <a:r>
              <a:rPr lang="en-US" altLang="zh-TW" dirty="0" smtClean="0"/>
              <a:t>– </a:t>
            </a:r>
            <a:r>
              <a:rPr lang="zh-TW" altLang="en-US" dirty="0" smtClean="0"/>
              <a:t>使用方法</a:t>
            </a:r>
            <a:endParaRPr lang="zh-TW" altLang="en-US" dirty="0"/>
          </a:p>
        </p:txBody>
      </p:sp>
      <p:sp>
        <p:nvSpPr>
          <p:cNvPr id="4" name="投影片編號版面配置區 3"/>
          <p:cNvSpPr>
            <a:spLocks noGrp="1"/>
          </p:cNvSpPr>
          <p:nvPr>
            <p:ph type="sldNum" sz="quarter" idx="12"/>
          </p:nvPr>
        </p:nvSpPr>
        <p:spPr/>
        <p:txBody>
          <a:bodyPr/>
          <a:lstStyle/>
          <a:p>
            <a:fld id="{C5018212-ED78-4088-9EF2-5C15BA7813C8}" type="slidenum">
              <a:rPr lang="zh-TW" altLang="en-US" smtClean="0"/>
              <a:t>10</a:t>
            </a:fld>
            <a:endParaRPr lang="zh-TW" altLang="en-US"/>
          </a:p>
        </p:txBody>
      </p:sp>
      <p:grpSp>
        <p:nvGrpSpPr>
          <p:cNvPr id="5" name="群組 4"/>
          <p:cNvGrpSpPr/>
          <p:nvPr/>
        </p:nvGrpSpPr>
        <p:grpSpPr>
          <a:xfrm>
            <a:off x="0" y="6241875"/>
            <a:ext cx="9144000" cy="461665"/>
            <a:chOff x="0" y="5647634"/>
            <a:chExt cx="12192000" cy="615553"/>
          </a:xfrm>
        </p:grpSpPr>
        <p:sp>
          <p:nvSpPr>
            <p:cNvPr id="6" name="矩形 5"/>
            <p:cNvSpPr/>
            <p:nvPr/>
          </p:nvSpPr>
          <p:spPr>
            <a:xfrm>
              <a:off x="1536700" y="5647634"/>
              <a:ext cx="10655300" cy="615553"/>
            </a:xfrm>
            <a:prstGeom prst="rect">
              <a:avLst/>
            </a:prstGeom>
            <a:solidFill>
              <a:schemeClr val="accent5">
                <a:lumMod val="60000"/>
                <a:lumOff val="40000"/>
              </a:schemeClr>
            </a:solidFill>
          </p:spPr>
          <p:txBody>
            <a:bodyPr wrap="square">
              <a:spAutoFit/>
            </a:bodyPr>
            <a:lstStyle/>
            <a:p>
              <a:r>
                <a:rPr lang="zh-TW" altLang="en-US" sz="2400" dirty="0">
                  <a:solidFill>
                    <a:schemeClr val="bg1"/>
                  </a:solidFill>
                  <a:latin typeface="AaYuanQiman" panose="00020600040101010101" pitchFamily="18" charset="-122"/>
                  <a:ea typeface="AaYuanQiman" panose="00020600040101010101" pitchFamily="18" charset="-122"/>
                </a:rPr>
                <a:t>新型態資安實務課程計畫</a:t>
              </a:r>
            </a:p>
          </p:txBody>
        </p:sp>
        <p:sp>
          <p:nvSpPr>
            <p:cNvPr id="7" name="矩形 6"/>
            <p:cNvSpPr/>
            <p:nvPr/>
          </p:nvSpPr>
          <p:spPr>
            <a:xfrm>
              <a:off x="0" y="5647634"/>
              <a:ext cx="1477328" cy="615553"/>
            </a:xfrm>
            <a:prstGeom prst="rect">
              <a:avLst/>
            </a:prstGeom>
            <a:solidFill>
              <a:srgbClr val="92D050"/>
            </a:solidFill>
          </p:spPr>
          <p:txBody>
            <a:bodyPr wrap="none">
              <a:spAutoFit/>
            </a:bodyPr>
            <a:lstStyle/>
            <a:p>
              <a:r>
                <a:rPr lang="zh-TW" altLang="en-US" sz="2400" dirty="0">
                  <a:effectLst>
                    <a:outerShdw blurRad="38100" dist="38100" dir="2700000" algn="tl">
                      <a:srgbClr val="000000">
                        <a:alpha val="43137"/>
                      </a:srgbClr>
                    </a:outerShdw>
                  </a:effectLst>
                  <a:latin typeface="AaYuanQiman" panose="00020600040101010101" pitchFamily="18" charset="-122"/>
                  <a:ea typeface="AaYuanQiman" panose="00020600040101010101" pitchFamily="18" charset="-122"/>
                </a:rPr>
                <a:t>教育部</a:t>
              </a:r>
            </a:p>
          </p:txBody>
        </p:sp>
      </p:grpSp>
      <p:pic>
        <p:nvPicPr>
          <p:cNvPr id="8" name="圖片 7"/>
          <p:cNvPicPr>
            <a:picLocks noChangeAspect="1"/>
          </p:cNvPicPr>
          <p:nvPr/>
        </p:nvPicPr>
        <p:blipFill>
          <a:blip r:embed="rId2"/>
          <a:stretch>
            <a:fillRect/>
          </a:stretch>
        </p:blipFill>
        <p:spPr>
          <a:xfrm>
            <a:off x="1471612" y="2265235"/>
            <a:ext cx="6200775" cy="3552825"/>
          </a:xfrm>
          <a:prstGeom prst="rect">
            <a:avLst/>
          </a:prstGeom>
        </p:spPr>
      </p:pic>
      <p:sp>
        <p:nvSpPr>
          <p:cNvPr id="10" name="文字方塊 9"/>
          <p:cNvSpPr txBox="1"/>
          <p:nvPr/>
        </p:nvSpPr>
        <p:spPr>
          <a:xfrm>
            <a:off x="3452141" y="1437043"/>
            <a:ext cx="2239716" cy="707886"/>
          </a:xfrm>
          <a:prstGeom prst="rect">
            <a:avLst/>
          </a:prstGeom>
          <a:noFill/>
        </p:spPr>
        <p:txBody>
          <a:bodyPr wrap="none" rtlCol="0">
            <a:spAutoFit/>
          </a:bodyPr>
          <a:lstStyle/>
          <a:p>
            <a:r>
              <a:rPr lang="zh-TW" altLang="en-US" sz="4000" dirty="0" smtClean="0"/>
              <a:t>開啟</a:t>
            </a:r>
            <a:r>
              <a:rPr lang="en-US" altLang="zh-TW" sz="4000" dirty="0" smtClean="0"/>
              <a:t>CMD</a:t>
            </a:r>
            <a:endParaRPr lang="zh-TW" altLang="en-US" sz="4000" dirty="0"/>
          </a:p>
        </p:txBody>
      </p:sp>
    </p:spTree>
    <p:extLst>
      <p:ext uri="{BB962C8B-B14F-4D97-AF65-F5344CB8AC3E}">
        <p14:creationId xmlns:p14="http://schemas.microsoft.com/office/powerpoint/2010/main" val="39244796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1610"/>
          </a:xfrm>
        </p:spPr>
        <p:txBody>
          <a:bodyPr>
            <a:normAutofit fontScale="90000"/>
          </a:bodyPr>
          <a:lstStyle/>
          <a:p>
            <a:r>
              <a:rPr lang="en-US" altLang="zh-TW" dirty="0"/>
              <a:t>A.1.Windows</a:t>
            </a:r>
            <a:r>
              <a:rPr lang="zh-TW" altLang="en-US" dirty="0"/>
              <a:t>安裝</a:t>
            </a:r>
            <a:r>
              <a:rPr lang="zh-TW" altLang="en-US" dirty="0" smtClean="0"/>
              <a:t>過程 </a:t>
            </a:r>
            <a:r>
              <a:rPr lang="en-US" altLang="zh-TW" dirty="0" smtClean="0"/>
              <a:t>– </a:t>
            </a:r>
            <a:r>
              <a:rPr lang="zh-TW" altLang="en-US" dirty="0" smtClean="0"/>
              <a:t>使用方法</a:t>
            </a:r>
            <a:endParaRPr lang="zh-TW" altLang="en-US" dirty="0"/>
          </a:p>
        </p:txBody>
      </p:sp>
      <p:sp>
        <p:nvSpPr>
          <p:cNvPr id="4" name="投影片編號版面配置區 3"/>
          <p:cNvSpPr>
            <a:spLocks noGrp="1"/>
          </p:cNvSpPr>
          <p:nvPr>
            <p:ph type="sldNum" sz="quarter" idx="12"/>
          </p:nvPr>
        </p:nvSpPr>
        <p:spPr/>
        <p:txBody>
          <a:bodyPr/>
          <a:lstStyle/>
          <a:p>
            <a:fld id="{C5018212-ED78-4088-9EF2-5C15BA7813C8}" type="slidenum">
              <a:rPr lang="zh-TW" altLang="en-US" smtClean="0"/>
              <a:t>11</a:t>
            </a:fld>
            <a:endParaRPr lang="zh-TW" altLang="en-US"/>
          </a:p>
        </p:txBody>
      </p:sp>
      <p:grpSp>
        <p:nvGrpSpPr>
          <p:cNvPr id="5" name="群組 4"/>
          <p:cNvGrpSpPr/>
          <p:nvPr/>
        </p:nvGrpSpPr>
        <p:grpSpPr>
          <a:xfrm>
            <a:off x="0" y="6241875"/>
            <a:ext cx="9144000" cy="461665"/>
            <a:chOff x="0" y="5647634"/>
            <a:chExt cx="12192000" cy="615553"/>
          </a:xfrm>
        </p:grpSpPr>
        <p:sp>
          <p:nvSpPr>
            <p:cNvPr id="6" name="矩形 5"/>
            <p:cNvSpPr/>
            <p:nvPr/>
          </p:nvSpPr>
          <p:spPr>
            <a:xfrm>
              <a:off x="1536700" y="5647634"/>
              <a:ext cx="10655300" cy="615553"/>
            </a:xfrm>
            <a:prstGeom prst="rect">
              <a:avLst/>
            </a:prstGeom>
            <a:solidFill>
              <a:schemeClr val="accent5">
                <a:lumMod val="60000"/>
                <a:lumOff val="40000"/>
              </a:schemeClr>
            </a:solidFill>
          </p:spPr>
          <p:txBody>
            <a:bodyPr wrap="square">
              <a:spAutoFit/>
            </a:bodyPr>
            <a:lstStyle/>
            <a:p>
              <a:r>
                <a:rPr lang="zh-TW" altLang="en-US" sz="2400" dirty="0">
                  <a:solidFill>
                    <a:schemeClr val="bg1"/>
                  </a:solidFill>
                  <a:latin typeface="AaYuanQiman" panose="00020600040101010101" pitchFamily="18" charset="-122"/>
                  <a:ea typeface="AaYuanQiman" panose="00020600040101010101" pitchFamily="18" charset="-122"/>
                </a:rPr>
                <a:t>新型態資安實務課程計畫</a:t>
              </a:r>
            </a:p>
          </p:txBody>
        </p:sp>
        <p:sp>
          <p:nvSpPr>
            <p:cNvPr id="7" name="矩形 6"/>
            <p:cNvSpPr/>
            <p:nvPr/>
          </p:nvSpPr>
          <p:spPr>
            <a:xfrm>
              <a:off x="0" y="5647634"/>
              <a:ext cx="1477328" cy="615553"/>
            </a:xfrm>
            <a:prstGeom prst="rect">
              <a:avLst/>
            </a:prstGeom>
            <a:solidFill>
              <a:srgbClr val="92D050"/>
            </a:solidFill>
          </p:spPr>
          <p:txBody>
            <a:bodyPr wrap="none">
              <a:spAutoFit/>
            </a:bodyPr>
            <a:lstStyle/>
            <a:p>
              <a:r>
                <a:rPr lang="zh-TW" altLang="en-US" sz="2400" dirty="0">
                  <a:effectLst>
                    <a:outerShdw blurRad="38100" dist="38100" dir="2700000" algn="tl">
                      <a:srgbClr val="000000">
                        <a:alpha val="43137"/>
                      </a:srgbClr>
                    </a:outerShdw>
                  </a:effectLst>
                  <a:latin typeface="AaYuanQiman" panose="00020600040101010101" pitchFamily="18" charset="-122"/>
                  <a:ea typeface="AaYuanQiman" panose="00020600040101010101" pitchFamily="18" charset="-122"/>
                </a:rPr>
                <a:t>教育部</a:t>
              </a:r>
            </a:p>
          </p:txBody>
        </p:sp>
      </p:grpSp>
      <p:sp>
        <p:nvSpPr>
          <p:cNvPr id="10" name="文字方塊 9"/>
          <p:cNvSpPr txBox="1"/>
          <p:nvPr/>
        </p:nvSpPr>
        <p:spPr>
          <a:xfrm>
            <a:off x="2293171" y="1316737"/>
            <a:ext cx="4557658" cy="707886"/>
          </a:xfrm>
          <a:prstGeom prst="rect">
            <a:avLst/>
          </a:prstGeom>
          <a:noFill/>
        </p:spPr>
        <p:txBody>
          <a:bodyPr wrap="none" rtlCol="0">
            <a:spAutoFit/>
          </a:bodyPr>
          <a:lstStyle/>
          <a:p>
            <a:r>
              <a:rPr lang="zh-TW" altLang="en-US" sz="4000" dirty="0" smtClean="0"/>
              <a:t>前往</a:t>
            </a:r>
            <a:r>
              <a:rPr lang="en-US" altLang="zh-TW" sz="4000" dirty="0" smtClean="0"/>
              <a:t>curl</a:t>
            </a:r>
            <a:r>
              <a:rPr lang="zh-TW" altLang="en-US" sz="4000" dirty="0"/>
              <a:t>主程式</a:t>
            </a:r>
            <a:r>
              <a:rPr lang="zh-TW" altLang="en-US" sz="4000" dirty="0" smtClean="0"/>
              <a:t>路徑</a:t>
            </a:r>
            <a:endParaRPr lang="zh-TW" altLang="en-US" sz="4000" dirty="0"/>
          </a:p>
        </p:txBody>
      </p:sp>
      <p:pic>
        <p:nvPicPr>
          <p:cNvPr id="3" name="圖片 2"/>
          <p:cNvPicPr>
            <a:picLocks noChangeAspect="1"/>
          </p:cNvPicPr>
          <p:nvPr/>
        </p:nvPicPr>
        <p:blipFill>
          <a:blip r:embed="rId2"/>
          <a:stretch>
            <a:fillRect/>
          </a:stretch>
        </p:blipFill>
        <p:spPr>
          <a:xfrm>
            <a:off x="1471612" y="2256968"/>
            <a:ext cx="6200775" cy="3552825"/>
          </a:xfrm>
          <a:prstGeom prst="rect">
            <a:avLst/>
          </a:prstGeom>
        </p:spPr>
      </p:pic>
      <p:sp>
        <p:nvSpPr>
          <p:cNvPr id="11" name="文字方塊 10"/>
          <p:cNvSpPr txBox="1"/>
          <p:nvPr/>
        </p:nvSpPr>
        <p:spPr>
          <a:xfrm>
            <a:off x="365760" y="2456705"/>
            <a:ext cx="8220456" cy="707886"/>
          </a:xfrm>
          <a:prstGeom prst="rect">
            <a:avLst/>
          </a:prstGeom>
          <a:solidFill>
            <a:srgbClr val="FFC000"/>
          </a:solidFill>
        </p:spPr>
        <p:txBody>
          <a:bodyPr wrap="square" rtlCol="0">
            <a:spAutoFit/>
          </a:bodyPr>
          <a:lstStyle/>
          <a:p>
            <a:r>
              <a:rPr lang="en-US" altLang="zh-TW" sz="2000" dirty="0" smtClean="0"/>
              <a:t>cd C:\Users\user\Downloads\curl-7.70.0-win64-mingw\curl-7.70.0-win64-mingw\bin</a:t>
            </a:r>
            <a:endParaRPr lang="zh-TW" altLang="en-US" sz="2000" dirty="0"/>
          </a:p>
        </p:txBody>
      </p:sp>
    </p:spTree>
    <p:extLst>
      <p:ext uri="{BB962C8B-B14F-4D97-AF65-F5344CB8AC3E}">
        <p14:creationId xmlns:p14="http://schemas.microsoft.com/office/powerpoint/2010/main" val="42492302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p:cNvPicPr>
            <a:picLocks noChangeAspect="1"/>
          </p:cNvPicPr>
          <p:nvPr/>
        </p:nvPicPr>
        <p:blipFill>
          <a:blip r:embed="rId2"/>
          <a:stretch>
            <a:fillRect/>
          </a:stretch>
        </p:blipFill>
        <p:spPr>
          <a:xfrm>
            <a:off x="1300162" y="2126364"/>
            <a:ext cx="6372225" cy="3667125"/>
          </a:xfrm>
          <a:prstGeom prst="rect">
            <a:avLst/>
          </a:prstGeom>
        </p:spPr>
      </p:pic>
      <p:sp>
        <p:nvSpPr>
          <p:cNvPr id="2" name="標題 1"/>
          <p:cNvSpPr>
            <a:spLocks noGrp="1"/>
          </p:cNvSpPr>
          <p:nvPr>
            <p:ph type="title"/>
          </p:nvPr>
        </p:nvSpPr>
        <p:spPr>
          <a:xfrm>
            <a:off x="628650" y="365127"/>
            <a:ext cx="7886700" cy="951610"/>
          </a:xfrm>
        </p:spPr>
        <p:txBody>
          <a:bodyPr>
            <a:normAutofit fontScale="90000"/>
          </a:bodyPr>
          <a:lstStyle/>
          <a:p>
            <a:r>
              <a:rPr lang="en-US" altLang="zh-TW" dirty="0"/>
              <a:t>A.1.Windows</a:t>
            </a:r>
            <a:r>
              <a:rPr lang="zh-TW" altLang="en-US" dirty="0"/>
              <a:t>安裝</a:t>
            </a:r>
            <a:r>
              <a:rPr lang="zh-TW" altLang="en-US" dirty="0" smtClean="0"/>
              <a:t>過程 </a:t>
            </a:r>
            <a:r>
              <a:rPr lang="en-US" altLang="zh-TW" dirty="0" smtClean="0"/>
              <a:t>– </a:t>
            </a:r>
            <a:r>
              <a:rPr lang="zh-TW" altLang="en-US" dirty="0" smtClean="0"/>
              <a:t>使用方法</a:t>
            </a:r>
            <a:endParaRPr lang="zh-TW" altLang="en-US" dirty="0"/>
          </a:p>
        </p:txBody>
      </p:sp>
      <p:sp>
        <p:nvSpPr>
          <p:cNvPr id="4" name="投影片編號版面配置區 3"/>
          <p:cNvSpPr>
            <a:spLocks noGrp="1"/>
          </p:cNvSpPr>
          <p:nvPr>
            <p:ph type="sldNum" sz="quarter" idx="12"/>
          </p:nvPr>
        </p:nvSpPr>
        <p:spPr/>
        <p:txBody>
          <a:bodyPr/>
          <a:lstStyle/>
          <a:p>
            <a:fld id="{C5018212-ED78-4088-9EF2-5C15BA7813C8}" type="slidenum">
              <a:rPr lang="zh-TW" altLang="en-US" smtClean="0"/>
              <a:t>12</a:t>
            </a:fld>
            <a:endParaRPr lang="zh-TW" altLang="en-US"/>
          </a:p>
        </p:txBody>
      </p:sp>
      <p:grpSp>
        <p:nvGrpSpPr>
          <p:cNvPr id="5" name="群組 4"/>
          <p:cNvGrpSpPr/>
          <p:nvPr/>
        </p:nvGrpSpPr>
        <p:grpSpPr>
          <a:xfrm>
            <a:off x="0" y="6241875"/>
            <a:ext cx="9144000" cy="461665"/>
            <a:chOff x="0" y="5647634"/>
            <a:chExt cx="12192000" cy="615553"/>
          </a:xfrm>
        </p:grpSpPr>
        <p:sp>
          <p:nvSpPr>
            <p:cNvPr id="6" name="矩形 5"/>
            <p:cNvSpPr/>
            <p:nvPr/>
          </p:nvSpPr>
          <p:spPr>
            <a:xfrm>
              <a:off x="1536700" y="5647634"/>
              <a:ext cx="10655300" cy="615553"/>
            </a:xfrm>
            <a:prstGeom prst="rect">
              <a:avLst/>
            </a:prstGeom>
            <a:solidFill>
              <a:schemeClr val="accent5">
                <a:lumMod val="60000"/>
                <a:lumOff val="40000"/>
              </a:schemeClr>
            </a:solidFill>
          </p:spPr>
          <p:txBody>
            <a:bodyPr wrap="square">
              <a:spAutoFit/>
            </a:bodyPr>
            <a:lstStyle/>
            <a:p>
              <a:r>
                <a:rPr lang="zh-TW" altLang="en-US" sz="2400" dirty="0">
                  <a:solidFill>
                    <a:schemeClr val="bg1"/>
                  </a:solidFill>
                  <a:latin typeface="AaYuanQiman" panose="00020600040101010101" pitchFamily="18" charset="-122"/>
                  <a:ea typeface="AaYuanQiman" panose="00020600040101010101" pitchFamily="18" charset="-122"/>
                </a:rPr>
                <a:t>新型態資安實務課程計畫</a:t>
              </a:r>
            </a:p>
          </p:txBody>
        </p:sp>
        <p:sp>
          <p:nvSpPr>
            <p:cNvPr id="7" name="矩形 6"/>
            <p:cNvSpPr/>
            <p:nvPr/>
          </p:nvSpPr>
          <p:spPr>
            <a:xfrm>
              <a:off x="0" y="5647634"/>
              <a:ext cx="1477328" cy="615553"/>
            </a:xfrm>
            <a:prstGeom prst="rect">
              <a:avLst/>
            </a:prstGeom>
            <a:solidFill>
              <a:srgbClr val="92D050"/>
            </a:solidFill>
          </p:spPr>
          <p:txBody>
            <a:bodyPr wrap="none">
              <a:spAutoFit/>
            </a:bodyPr>
            <a:lstStyle/>
            <a:p>
              <a:r>
                <a:rPr lang="zh-TW" altLang="en-US" sz="2400" dirty="0">
                  <a:effectLst>
                    <a:outerShdw blurRad="38100" dist="38100" dir="2700000" algn="tl">
                      <a:srgbClr val="000000">
                        <a:alpha val="43137"/>
                      </a:srgbClr>
                    </a:outerShdw>
                  </a:effectLst>
                  <a:latin typeface="AaYuanQiman" panose="00020600040101010101" pitchFamily="18" charset="-122"/>
                  <a:ea typeface="AaYuanQiman" panose="00020600040101010101" pitchFamily="18" charset="-122"/>
                </a:rPr>
                <a:t>教育部</a:t>
              </a:r>
            </a:p>
          </p:txBody>
        </p:sp>
      </p:grpSp>
      <p:sp>
        <p:nvSpPr>
          <p:cNvPr id="10" name="文字方塊 9"/>
          <p:cNvSpPr txBox="1"/>
          <p:nvPr/>
        </p:nvSpPr>
        <p:spPr>
          <a:xfrm>
            <a:off x="3453745" y="1073085"/>
            <a:ext cx="2236510" cy="707886"/>
          </a:xfrm>
          <a:prstGeom prst="rect">
            <a:avLst/>
          </a:prstGeom>
          <a:noFill/>
        </p:spPr>
        <p:txBody>
          <a:bodyPr wrap="none" rtlCol="0">
            <a:spAutoFit/>
          </a:bodyPr>
          <a:lstStyle/>
          <a:p>
            <a:r>
              <a:rPr lang="zh-TW" altLang="en-US" sz="4000" dirty="0" smtClean="0"/>
              <a:t>抓取網頁</a:t>
            </a:r>
            <a:endParaRPr lang="zh-TW" altLang="en-US" sz="4000" dirty="0"/>
          </a:p>
        </p:txBody>
      </p:sp>
      <p:sp>
        <p:nvSpPr>
          <p:cNvPr id="11" name="文字方塊 10"/>
          <p:cNvSpPr txBox="1"/>
          <p:nvPr/>
        </p:nvSpPr>
        <p:spPr>
          <a:xfrm>
            <a:off x="3453744" y="1825697"/>
            <a:ext cx="5559552" cy="646331"/>
          </a:xfrm>
          <a:prstGeom prst="rect">
            <a:avLst/>
          </a:prstGeom>
          <a:solidFill>
            <a:srgbClr val="FFC000"/>
          </a:solidFill>
        </p:spPr>
        <p:txBody>
          <a:bodyPr wrap="square" rtlCol="0">
            <a:spAutoFit/>
          </a:bodyPr>
          <a:lstStyle/>
          <a:p>
            <a:r>
              <a:rPr lang="en-US" altLang="zh-TW" sz="3600" dirty="0" smtClean="0"/>
              <a:t>curl https://www.ksu.edu.tw</a:t>
            </a:r>
            <a:endParaRPr lang="zh-TW" altLang="en-US" sz="3600" dirty="0"/>
          </a:p>
        </p:txBody>
      </p:sp>
    </p:spTree>
    <p:extLst>
      <p:ext uri="{BB962C8B-B14F-4D97-AF65-F5344CB8AC3E}">
        <p14:creationId xmlns:p14="http://schemas.microsoft.com/office/powerpoint/2010/main" val="23293774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1610"/>
          </a:xfrm>
        </p:spPr>
        <p:txBody>
          <a:bodyPr>
            <a:normAutofit/>
          </a:bodyPr>
          <a:lstStyle/>
          <a:p>
            <a:r>
              <a:rPr lang="en-US" altLang="zh-TW" dirty="0" smtClean="0"/>
              <a:t>A.2.</a:t>
            </a:r>
            <a:r>
              <a:rPr lang="zh-TW" altLang="en-US" dirty="0"/>
              <a:t>實測</a:t>
            </a:r>
            <a:r>
              <a:rPr lang="zh-TW" altLang="en-US" dirty="0" smtClean="0"/>
              <a:t>案例</a:t>
            </a:r>
            <a:endParaRPr lang="zh-TW" altLang="en-US" dirty="0"/>
          </a:p>
        </p:txBody>
      </p:sp>
      <p:sp>
        <p:nvSpPr>
          <p:cNvPr id="4" name="投影片編號版面配置區 3"/>
          <p:cNvSpPr>
            <a:spLocks noGrp="1"/>
          </p:cNvSpPr>
          <p:nvPr>
            <p:ph type="sldNum" sz="quarter" idx="12"/>
          </p:nvPr>
        </p:nvSpPr>
        <p:spPr/>
        <p:txBody>
          <a:bodyPr/>
          <a:lstStyle/>
          <a:p>
            <a:fld id="{C5018212-ED78-4088-9EF2-5C15BA7813C8}" type="slidenum">
              <a:rPr lang="zh-TW" altLang="en-US" smtClean="0"/>
              <a:t>13</a:t>
            </a:fld>
            <a:endParaRPr lang="zh-TW" altLang="en-US"/>
          </a:p>
        </p:txBody>
      </p:sp>
      <p:grpSp>
        <p:nvGrpSpPr>
          <p:cNvPr id="5" name="群組 4"/>
          <p:cNvGrpSpPr/>
          <p:nvPr/>
        </p:nvGrpSpPr>
        <p:grpSpPr>
          <a:xfrm>
            <a:off x="0" y="6241875"/>
            <a:ext cx="9144000" cy="461665"/>
            <a:chOff x="0" y="5647634"/>
            <a:chExt cx="12192000" cy="615553"/>
          </a:xfrm>
        </p:grpSpPr>
        <p:sp>
          <p:nvSpPr>
            <p:cNvPr id="6" name="矩形 5"/>
            <p:cNvSpPr/>
            <p:nvPr/>
          </p:nvSpPr>
          <p:spPr>
            <a:xfrm>
              <a:off x="1536700" y="5647634"/>
              <a:ext cx="10655300" cy="615553"/>
            </a:xfrm>
            <a:prstGeom prst="rect">
              <a:avLst/>
            </a:prstGeom>
            <a:solidFill>
              <a:schemeClr val="accent5">
                <a:lumMod val="60000"/>
                <a:lumOff val="40000"/>
              </a:schemeClr>
            </a:solidFill>
          </p:spPr>
          <p:txBody>
            <a:bodyPr wrap="square">
              <a:spAutoFit/>
            </a:bodyPr>
            <a:lstStyle/>
            <a:p>
              <a:r>
                <a:rPr lang="zh-TW" altLang="en-US" sz="2400" dirty="0">
                  <a:solidFill>
                    <a:schemeClr val="bg1"/>
                  </a:solidFill>
                  <a:latin typeface="AaYuanQiman" panose="00020600040101010101" pitchFamily="18" charset="-122"/>
                  <a:ea typeface="AaYuanQiman" panose="00020600040101010101" pitchFamily="18" charset="-122"/>
                </a:rPr>
                <a:t>新型態資安實務課程計畫</a:t>
              </a:r>
            </a:p>
          </p:txBody>
        </p:sp>
        <p:sp>
          <p:nvSpPr>
            <p:cNvPr id="7" name="矩形 6"/>
            <p:cNvSpPr/>
            <p:nvPr/>
          </p:nvSpPr>
          <p:spPr>
            <a:xfrm>
              <a:off x="0" y="5647634"/>
              <a:ext cx="1477328" cy="615553"/>
            </a:xfrm>
            <a:prstGeom prst="rect">
              <a:avLst/>
            </a:prstGeom>
            <a:solidFill>
              <a:srgbClr val="92D050"/>
            </a:solidFill>
          </p:spPr>
          <p:txBody>
            <a:bodyPr wrap="none">
              <a:spAutoFit/>
            </a:bodyPr>
            <a:lstStyle/>
            <a:p>
              <a:r>
                <a:rPr lang="zh-TW" altLang="en-US" sz="2400" dirty="0">
                  <a:effectLst>
                    <a:outerShdw blurRad="38100" dist="38100" dir="2700000" algn="tl">
                      <a:srgbClr val="000000">
                        <a:alpha val="43137"/>
                      </a:srgbClr>
                    </a:outerShdw>
                  </a:effectLst>
                  <a:latin typeface="AaYuanQiman" panose="00020600040101010101" pitchFamily="18" charset="-122"/>
                  <a:ea typeface="AaYuanQiman" panose="00020600040101010101" pitchFamily="18" charset="-122"/>
                </a:rPr>
                <a:t>教育部</a:t>
              </a:r>
            </a:p>
          </p:txBody>
        </p:sp>
      </p:grpSp>
      <p:sp>
        <p:nvSpPr>
          <p:cNvPr id="8" name="矩形 7"/>
          <p:cNvSpPr/>
          <p:nvPr/>
        </p:nvSpPr>
        <p:spPr>
          <a:xfrm>
            <a:off x="628650" y="1635166"/>
            <a:ext cx="7152894" cy="584775"/>
          </a:xfrm>
          <a:prstGeom prst="rect">
            <a:avLst/>
          </a:prstGeom>
        </p:spPr>
        <p:txBody>
          <a:bodyPr wrap="square">
            <a:spAutoFit/>
          </a:bodyPr>
          <a:lstStyle/>
          <a:p>
            <a:r>
              <a:rPr lang="zh-TW" altLang="en-US" sz="3200" dirty="0" smtClean="0"/>
              <a:t>一、抓取網頁所有內容，並輸出</a:t>
            </a:r>
            <a:r>
              <a:rPr lang="zh-TW" altLang="en-US" sz="3200" dirty="0"/>
              <a:t>至</a:t>
            </a:r>
            <a:r>
              <a:rPr lang="zh-TW" altLang="en-US" sz="3200" dirty="0" smtClean="0"/>
              <a:t>螢幕</a:t>
            </a:r>
            <a:endParaRPr lang="zh-TW" altLang="en-US" sz="3200" dirty="0"/>
          </a:p>
        </p:txBody>
      </p:sp>
      <p:sp>
        <p:nvSpPr>
          <p:cNvPr id="9" name="矩形 8"/>
          <p:cNvSpPr/>
          <p:nvPr/>
        </p:nvSpPr>
        <p:spPr>
          <a:xfrm>
            <a:off x="628650" y="2681372"/>
            <a:ext cx="5854103" cy="646331"/>
          </a:xfrm>
          <a:prstGeom prst="rect">
            <a:avLst/>
          </a:prstGeom>
        </p:spPr>
        <p:txBody>
          <a:bodyPr wrap="none">
            <a:spAutoFit/>
          </a:bodyPr>
          <a:lstStyle/>
          <a:p>
            <a:r>
              <a:rPr lang="en-US" altLang="zh-TW" sz="3600" dirty="0"/>
              <a:t>$ curl http://</a:t>
            </a:r>
            <a:r>
              <a:rPr lang="en-US" altLang="zh-TW" sz="3600" dirty="0" smtClean="0"/>
              <a:t>www.google.com</a:t>
            </a:r>
            <a:endParaRPr lang="zh-TW" altLang="en-US" sz="3600" dirty="0"/>
          </a:p>
        </p:txBody>
      </p:sp>
    </p:spTree>
    <p:extLst>
      <p:ext uri="{BB962C8B-B14F-4D97-AF65-F5344CB8AC3E}">
        <p14:creationId xmlns:p14="http://schemas.microsoft.com/office/powerpoint/2010/main" val="25291027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1610"/>
          </a:xfrm>
        </p:spPr>
        <p:txBody>
          <a:bodyPr>
            <a:normAutofit/>
          </a:bodyPr>
          <a:lstStyle/>
          <a:p>
            <a:r>
              <a:rPr lang="en-US" altLang="zh-TW" dirty="0" smtClean="0"/>
              <a:t>A.2.</a:t>
            </a:r>
            <a:r>
              <a:rPr lang="zh-TW" altLang="en-US" dirty="0"/>
              <a:t>實測</a:t>
            </a:r>
            <a:r>
              <a:rPr lang="zh-TW" altLang="en-US" dirty="0" smtClean="0"/>
              <a:t>案例</a:t>
            </a:r>
            <a:endParaRPr lang="zh-TW" altLang="en-US" dirty="0"/>
          </a:p>
        </p:txBody>
      </p:sp>
      <p:sp>
        <p:nvSpPr>
          <p:cNvPr id="4" name="投影片編號版面配置區 3"/>
          <p:cNvSpPr>
            <a:spLocks noGrp="1"/>
          </p:cNvSpPr>
          <p:nvPr>
            <p:ph type="sldNum" sz="quarter" idx="12"/>
          </p:nvPr>
        </p:nvSpPr>
        <p:spPr/>
        <p:txBody>
          <a:bodyPr/>
          <a:lstStyle/>
          <a:p>
            <a:fld id="{C5018212-ED78-4088-9EF2-5C15BA7813C8}" type="slidenum">
              <a:rPr lang="zh-TW" altLang="en-US" smtClean="0"/>
              <a:t>14</a:t>
            </a:fld>
            <a:endParaRPr lang="zh-TW" altLang="en-US"/>
          </a:p>
        </p:txBody>
      </p:sp>
      <p:grpSp>
        <p:nvGrpSpPr>
          <p:cNvPr id="5" name="群組 4"/>
          <p:cNvGrpSpPr/>
          <p:nvPr/>
        </p:nvGrpSpPr>
        <p:grpSpPr>
          <a:xfrm>
            <a:off x="0" y="6241875"/>
            <a:ext cx="9144000" cy="461665"/>
            <a:chOff x="0" y="5647634"/>
            <a:chExt cx="12192000" cy="615553"/>
          </a:xfrm>
        </p:grpSpPr>
        <p:sp>
          <p:nvSpPr>
            <p:cNvPr id="6" name="矩形 5"/>
            <p:cNvSpPr/>
            <p:nvPr/>
          </p:nvSpPr>
          <p:spPr>
            <a:xfrm>
              <a:off x="1536700" y="5647634"/>
              <a:ext cx="10655300" cy="615553"/>
            </a:xfrm>
            <a:prstGeom prst="rect">
              <a:avLst/>
            </a:prstGeom>
            <a:solidFill>
              <a:schemeClr val="accent5">
                <a:lumMod val="60000"/>
                <a:lumOff val="40000"/>
              </a:schemeClr>
            </a:solidFill>
          </p:spPr>
          <p:txBody>
            <a:bodyPr wrap="square">
              <a:spAutoFit/>
            </a:bodyPr>
            <a:lstStyle/>
            <a:p>
              <a:r>
                <a:rPr lang="zh-TW" altLang="en-US" sz="2400" dirty="0">
                  <a:solidFill>
                    <a:schemeClr val="bg1"/>
                  </a:solidFill>
                  <a:latin typeface="AaYuanQiman" panose="00020600040101010101" pitchFamily="18" charset="-122"/>
                  <a:ea typeface="AaYuanQiman" panose="00020600040101010101" pitchFamily="18" charset="-122"/>
                </a:rPr>
                <a:t>新型態資安實務課程計畫</a:t>
              </a:r>
            </a:p>
          </p:txBody>
        </p:sp>
        <p:sp>
          <p:nvSpPr>
            <p:cNvPr id="7" name="矩形 6"/>
            <p:cNvSpPr/>
            <p:nvPr/>
          </p:nvSpPr>
          <p:spPr>
            <a:xfrm>
              <a:off x="0" y="5647634"/>
              <a:ext cx="1477328" cy="615553"/>
            </a:xfrm>
            <a:prstGeom prst="rect">
              <a:avLst/>
            </a:prstGeom>
            <a:solidFill>
              <a:srgbClr val="92D050"/>
            </a:solidFill>
          </p:spPr>
          <p:txBody>
            <a:bodyPr wrap="none">
              <a:spAutoFit/>
            </a:bodyPr>
            <a:lstStyle/>
            <a:p>
              <a:r>
                <a:rPr lang="zh-TW" altLang="en-US" sz="2400" dirty="0">
                  <a:effectLst>
                    <a:outerShdw blurRad="38100" dist="38100" dir="2700000" algn="tl">
                      <a:srgbClr val="000000">
                        <a:alpha val="43137"/>
                      </a:srgbClr>
                    </a:outerShdw>
                  </a:effectLst>
                  <a:latin typeface="AaYuanQiman" panose="00020600040101010101" pitchFamily="18" charset="-122"/>
                  <a:ea typeface="AaYuanQiman" panose="00020600040101010101" pitchFamily="18" charset="-122"/>
                </a:rPr>
                <a:t>教育部</a:t>
              </a:r>
            </a:p>
          </p:txBody>
        </p:sp>
      </p:grpSp>
      <p:sp>
        <p:nvSpPr>
          <p:cNvPr id="9" name="矩形 8"/>
          <p:cNvSpPr/>
          <p:nvPr/>
        </p:nvSpPr>
        <p:spPr>
          <a:xfrm>
            <a:off x="628650" y="2452286"/>
            <a:ext cx="6032998" cy="646331"/>
          </a:xfrm>
          <a:prstGeom prst="rect">
            <a:avLst/>
          </a:prstGeom>
        </p:spPr>
        <p:txBody>
          <a:bodyPr wrap="none">
            <a:spAutoFit/>
          </a:bodyPr>
          <a:lstStyle/>
          <a:p>
            <a:r>
              <a:rPr lang="en-US" altLang="zh-TW" sz="3600" dirty="0"/>
              <a:t>$ curl </a:t>
            </a:r>
            <a:r>
              <a:rPr lang="en-US" altLang="zh-TW" sz="3600" dirty="0" smtClean="0"/>
              <a:t>https://www.google.com</a:t>
            </a:r>
            <a:endParaRPr lang="zh-TW" altLang="en-US" sz="3600" dirty="0"/>
          </a:p>
        </p:txBody>
      </p:sp>
      <p:pic>
        <p:nvPicPr>
          <p:cNvPr id="10" name="圖片 9"/>
          <p:cNvPicPr>
            <a:picLocks noChangeAspect="1"/>
          </p:cNvPicPr>
          <p:nvPr/>
        </p:nvPicPr>
        <p:blipFill rotWithShape="1">
          <a:blip r:embed="rId2"/>
          <a:srcRect b="63526"/>
          <a:stretch/>
        </p:blipFill>
        <p:spPr>
          <a:xfrm>
            <a:off x="628650" y="3506147"/>
            <a:ext cx="7524750" cy="2021967"/>
          </a:xfrm>
          <a:prstGeom prst="rect">
            <a:avLst/>
          </a:prstGeom>
        </p:spPr>
      </p:pic>
      <p:sp>
        <p:nvSpPr>
          <p:cNvPr id="11" name="矩形 10"/>
          <p:cNvSpPr/>
          <p:nvPr/>
        </p:nvSpPr>
        <p:spPr>
          <a:xfrm>
            <a:off x="628650" y="1635166"/>
            <a:ext cx="7152894" cy="584775"/>
          </a:xfrm>
          <a:prstGeom prst="rect">
            <a:avLst/>
          </a:prstGeom>
        </p:spPr>
        <p:txBody>
          <a:bodyPr wrap="square">
            <a:spAutoFit/>
          </a:bodyPr>
          <a:lstStyle/>
          <a:p>
            <a:r>
              <a:rPr lang="zh-TW" altLang="en-US" sz="3200" dirty="0" smtClean="0"/>
              <a:t>一、抓取網頁所有內容，並輸出</a:t>
            </a:r>
            <a:r>
              <a:rPr lang="zh-TW" altLang="en-US" sz="3200" dirty="0"/>
              <a:t>至</a:t>
            </a:r>
            <a:r>
              <a:rPr lang="zh-TW" altLang="en-US" sz="3200" dirty="0" smtClean="0"/>
              <a:t>螢幕</a:t>
            </a:r>
            <a:endParaRPr lang="zh-TW" altLang="en-US" sz="3200" dirty="0"/>
          </a:p>
        </p:txBody>
      </p:sp>
      <p:cxnSp>
        <p:nvCxnSpPr>
          <p:cNvPr id="14" name="直線接點 13"/>
          <p:cNvCxnSpPr/>
          <p:nvPr/>
        </p:nvCxnSpPr>
        <p:spPr>
          <a:xfrm flipV="1">
            <a:off x="7754112" y="4279392"/>
            <a:ext cx="219456" cy="9144"/>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573024" y="4442879"/>
            <a:ext cx="2563368" cy="1105"/>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13046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1610"/>
          </a:xfrm>
        </p:spPr>
        <p:txBody>
          <a:bodyPr>
            <a:normAutofit/>
          </a:bodyPr>
          <a:lstStyle/>
          <a:p>
            <a:r>
              <a:rPr lang="en-US" altLang="zh-TW" dirty="0" smtClean="0"/>
              <a:t>A.2.</a:t>
            </a:r>
            <a:r>
              <a:rPr lang="zh-TW" altLang="en-US" dirty="0"/>
              <a:t>實測</a:t>
            </a:r>
            <a:r>
              <a:rPr lang="zh-TW" altLang="en-US" dirty="0" smtClean="0"/>
              <a:t>案例</a:t>
            </a:r>
            <a:endParaRPr lang="zh-TW" altLang="en-US" dirty="0"/>
          </a:p>
        </p:txBody>
      </p:sp>
      <p:sp>
        <p:nvSpPr>
          <p:cNvPr id="4" name="投影片編號版面配置區 3"/>
          <p:cNvSpPr>
            <a:spLocks noGrp="1"/>
          </p:cNvSpPr>
          <p:nvPr>
            <p:ph type="sldNum" sz="quarter" idx="12"/>
          </p:nvPr>
        </p:nvSpPr>
        <p:spPr/>
        <p:txBody>
          <a:bodyPr/>
          <a:lstStyle/>
          <a:p>
            <a:fld id="{C5018212-ED78-4088-9EF2-5C15BA7813C8}" type="slidenum">
              <a:rPr lang="zh-TW" altLang="en-US" smtClean="0"/>
              <a:t>15</a:t>
            </a:fld>
            <a:endParaRPr lang="zh-TW" altLang="en-US"/>
          </a:p>
        </p:txBody>
      </p:sp>
      <p:grpSp>
        <p:nvGrpSpPr>
          <p:cNvPr id="5" name="群組 4"/>
          <p:cNvGrpSpPr/>
          <p:nvPr/>
        </p:nvGrpSpPr>
        <p:grpSpPr>
          <a:xfrm>
            <a:off x="0" y="6241875"/>
            <a:ext cx="9144000" cy="461665"/>
            <a:chOff x="0" y="5647634"/>
            <a:chExt cx="12192000" cy="615553"/>
          </a:xfrm>
        </p:grpSpPr>
        <p:sp>
          <p:nvSpPr>
            <p:cNvPr id="6" name="矩形 5"/>
            <p:cNvSpPr/>
            <p:nvPr/>
          </p:nvSpPr>
          <p:spPr>
            <a:xfrm>
              <a:off x="1536700" y="5647634"/>
              <a:ext cx="10655300" cy="615553"/>
            </a:xfrm>
            <a:prstGeom prst="rect">
              <a:avLst/>
            </a:prstGeom>
            <a:solidFill>
              <a:schemeClr val="accent5">
                <a:lumMod val="60000"/>
                <a:lumOff val="40000"/>
              </a:schemeClr>
            </a:solidFill>
          </p:spPr>
          <p:txBody>
            <a:bodyPr wrap="square">
              <a:spAutoFit/>
            </a:bodyPr>
            <a:lstStyle/>
            <a:p>
              <a:r>
                <a:rPr lang="zh-TW" altLang="en-US" sz="2400" dirty="0">
                  <a:solidFill>
                    <a:schemeClr val="bg1"/>
                  </a:solidFill>
                  <a:latin typeface="AaYuanQiman" panose="00020600040101010101" pitchFamily="18" charset="-122"/>
                  <a:ea typeface="AaYuanQiman" panose="00020600040101010101" pitchFamily="18" charset="-122"/>
                </a:rPr>
                <a:t>新型態資安實務課程計畫</a:t>
              </a:r>
            </a:p>
          </p:txBody>
        </p:sp>
        <p:sp>
          <p:nvSpPr>
            <p:cNvPr id="7" name="矩形 6"/>
            <p:cNvSpPr/>
            <p:nvPr/>
          </p:nvSpPr>
          <p:spPr>
            <a:xfrm>
              <a:off x="0" y="5647634"/>
              <a:ext cx="1477328" cy="615553"/>
            </a:xfrm>
            <a:prstGeom prst="rect">
              <a:avLst/>
            </a:prstGeom>
            <a:solidFill>
              <a:srgbClr val="92D050"/>
            </a:solidFill>
          </p:spPr>
          <p:txBody>
            <a:bodyPr wrap="none">
              <a:spAutoFit/>
            </a:bodyPr>
            <a:lstStyle/>
            <a:p>
              <a:r>
                <a:rPr lang="zh-TW" altLang="en-US" sz="2400" dirty="0">
                  <a:effectLst>
                    <a:outerShdw blurRad="38100" dist="38100" dir="2700000" algn="tl">
                      <a:srgbClr val="000000">
                        <a:alpha val="43137"/>
                      </a:srgbClr>
                    </a:outerShdw>
                  </a:effectLst>
                  <a:latin typeface="AaYuanQiman" panose="00020600040101010101" pitchFamily="18" charset="-122"/>
                  <a:ea typeface="AaYuanQiman" panose="00020600040101010101" pitchFamily="18" charset="-122"/>
                </a:rPr>
                <a:t>教育部</a:t>
              </a:r>
            </a:p>
          </p:txBody>
        </p:sp>
      </p:grpSp>
      <p:sp>
        <p:nvSpPr>
          <p:cNvPr id="9" name="矩形 8"/>
          <p:cNvSpPr/>
          <p:nvPr/>
        </p:nvSpPr>
        <p:spPr>
          <a:xfrm>
            <a:off x="628650" y="2452286"/>
            <a:ext cx="6032998" cy="646331"/>
          </a:xfrm>
          <a:prstGeom prst="rect">
            <a:avLst/>
          </a:prstGeom>
        </p:spPr>
        <p:txBody>
          <a:bodyPr wrap="none">
            <a:spAutoFit/>
          </a:bodyPr>
          <a:lstStyle/>
          <a:p>
            <a:r>
              <a:rPr lang="en-US" altLang="zh-TW" sz="3600" dirty="0"/>
              <a:t>$ curl </a:t>
            </a:r>
            <a:r>
              <a:rPr lang="en-US" altLang="zh-TW" sz="3600" dirty="0" smtClean="0"/>
              <a:t>https://www.google.com</a:t>
            </a:r>
            <a:endParaRPr lang="zh-TW" altLang="en-US" sz="3600" dirty="0"/>
          </a:p>
        </p:txBody>
      </p:sp>
      <p:pic>
        <p:nvPicPr>
          <p:cNvPr id="10" name="圖片 9"/>
          <p:cNvPicPr>
            <a:picLocks noChangeAspect="1"/>
          </p:cNvPicPr>
          <p:nvPr/>
        </p:nvPicPr>
        <p:blipFill rotWithShape="1">
          <a:blip r:embed="rId2"/>
          <a:srcRect b="63526"/>
          <a:stretch/>
        </p:blipFill>
        <p:spPr>
          <a:xfrm>
            <a:off x="628650" y="3506147"/>
            <a:ext cx="7524750" cy="2021967"/>
          </a:xfrm>
          <a:prstGeom prst="rect">
            <a:avLst/>
          </a:prstGeom>
        </p:spPr>
      </p:pic>
      <p:sp>
        <p:nvSpPr>
          <p:cNvPr id="11" name="矩形 10"/>
          <p:cNvSpPr/>
          <p:nvPr/>
        </p:nvSpPr>
        <p:spPr>
          <a:xfrm>
            <a:off x="628650" y="1635166"/>
            <a:ext cx="7152894" cy="584775"/>
          </a:xfrm>
          <a:prstGeom prst="rect">
            <a:avLst/>
          </a:prstGeom>
        </p:spPr>
        <p:txBody>
          <a:bodyPr wrap="square">
            <a:spAutoFit/>
          </a:bodyPr>
          <a:lstStyle/>
          <a:p>
            <a:r>
              <a:rPr lang="zh-TW" altLang="en-US" sz="3200" dirty="0" smtClean="0"/>
              <a:t>一、抓取網頁所有內容，並輸出</a:t>
            </a:r>
            <a:r>
              <a:rPr lang="zh-TW" altLang="en-US" sz="3200" dirty="0"/>
              <a:t>至</a:t>
            </a:r>
            <a:r>
              <a:rPr lang="zh-TW" altLang="en-US" sz="3200" dirty="0" smtClean="0"/>
              <a:t>螢幕</a:t>
            </a:r>
            <a:endParaRPr lang="zh-TW" altLang="en-US" sz="3200" dirty="0"/>
          </a:p>
        </p:txBody>
      </p:sp>
      <p:sp>
        <p:nvSpPr>
          <p:cNvPr id="12" name="矩形 11"/>
          <p:cNvSpPr/>
          <p:nvPr/>
        </p:nvSpPr>
        <p:spPr>
          <a:xfrm>
            <a:off x="594360" y="4489704"/>
            <a:ext cx="7406640" cy="110642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 name="直線接點 13"/>
          <p:cNvCxnSpPr/>
          <p:nvPr/>
        </p:nvCxnSpPr>
        <p:spPr>
          <a:xfrm flipV="1">
            <a:off x="7754112" y="4279392"/>
            <a:ext cx="219456" cy="9144"/>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573024" y="4442879"/>
            <a:ext cx="2563368" cy="1105"/>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 name="直線接點 17"/>
          <p:cNvCxnSpPr/>
          <p:nvPr/>
        </p:nvCxnSpPr>
        <p:spPr>
          <a:xfrm flipV="1">
            <a:off x="4275963" y="3750962"/>
            <a:ext cx="2286" cy="73874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文字方塊 19"/>
          <p:cNvSpPr txBox="1"/>
          <p:nvPr/>
        </p:nvSpPr>
        <p:spPr>
          <a:xfrm>
            <a:off x="2405355" y="3071992"/>
            <a:ext cx="4256293" cy="707886"/>
          </a:xfrm>
          <a:prstGeom prst="rect">
            <a:avLst/>
          </a:prstGeom>
          <a:solidFill>
            <a:srgbClr val="FFC000"/>
          </a:solidFill>
        </p:spPr>
        <p:txBody>
          <a:bodyPr wrap="none" rtlCol="0">
            <a:spAutoFit/>
          </a:bodyPr>
          <a:lstStyle/>
          <a:p>
            <a:r>
              <a:rPr lang="en-US" altLang="zh-TW" sz="4000" b="1" dirty="0" smtClean="0">
                <a:solidFill>
                  <a:srgbClr val="7030A0"/>
                </a:solidFill>
                <a:effectLst>
                  <a:outerShdw blurRad="38100" dist="38100" dir="2700000" algn="tl">
                    <a:srgbClr val="000000">
                      <a:alpha val="43137"/>
                    </a:srgbClr>
                  </a:outerShdw>
                </a:effectLst>
              </a:rPr>
              <a:t>Google</a:t>
            </a:r>
            <a:r>
              <a:rPr lang="zh-TW" altLang="en-US" sz="4000" b="1" dirty="0" smtClean="0">
                <a:solidFill>
                  <a:srgbClr val="7030A0"/>
                </a:solidFill>
                <a:effectLst>
                  <a:outerShdw blurRad="38100" dist="38100" dir="2700000" algn="tl">
                    <a:srgbClr val="000000">
                      <a:alpha val="43137"/>
                    </a:srgbClr>
                  </a:outerShdw>
                </a:effectLst>
              </a:rPr>
              <a:t>首頁的內容</a:t>
            </a:r>
            <a:endParaRPr lang="zh-TW" altLang="en-US" sz="4000" b="1" dirty="0">
              <a:solidFill>
                <a:srgbClr val="7030A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686515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602139C-8BB3-4D28-9CB4-647670B7B699}"/>
              </a:ext>
            </a:extLst>
          </p:cNvPr>
          <p:cNvSpPr/>
          <p:nvPr/>
        </p:nvSpPr>
        <p:spPr>
          <a:xfrm>
            <a:off x="221460" y="165728"/>
            <a:ext cx="3048000" cy="523220"/>
          </a:xfrm>
          <a:prstGeom prst="rect">
            <a:avLst/>
          </a:prstGeom>
          <a:solidFill>
            <a:schemeClr val="bg1">
              <a:lumMod val="50000"/>
            </a:schemeClr>
          </a:solidFill>
        </p:spPr>
        <p:txBody>
          <a:bodyPr wrap="square">
            <a:spAutoFit/>
          </a:bodyPr>
          <a:lstStyle/>
          <a:p>
            <a:pPr algn="ctr"/>
            <a:r>
              <a:rPr lang="en-US" altLang="zh-TW" sz="2800" dirty="0">
                <a:solidFill>
                  <a:schemeClr val="bg1"/>
                </a:solidFill>
                <a:latin typeface="清松手寫體1" pitchFamily="2" charset="-120"/>
                <a:ea typeface="清松手寫體1" pitchFamily="2" charset="-120"/>
              </a:rPr>
              <a:t>Burp Suite</a:t>
            </a:r>
            <a:endParaRPr lang="zh-TW" altLang="en-US" sz="2800" dirty="0">
              <a:solidFill>
                <a:schemeClr val="bg1"/>
              </a:solidFill>
              <a:latin typeface="清松手寫體1" pitchFamily="2" charset="-120"/>
              <a:ea typeface="清松手寫體1" pitchFamily="2" charset="-120"/>
            </a:endParaRPr>
          </a:p>
        </p:txBody>
      </p:sp>
      <p:sp>
        <p:nvSpPr>
          <p:cNvPr id="3" name="矩形 2">
            <a:extLst>
              <a:ext uri="{FF2B5EF4-FFF2-40B4-BE49-F238E27FC236}">
                <a16:creationId xmlns:a16="http://schemas.microsoft.com/office/drawing/2014/main" id="{A8F15303-4F2D-455C-9D4D-D1A88FFA1D98}"/>
              </a:ext>
            </a:extLst>
          </p:cNvPr>
          <p:cNvSpPr/>
          <p:nvPr/>
        </p:nvSpPr>
        <p:spPr>
          <a:xfrm>
            <a:off x="165000" y="794276"/>
            <a:ext cx="4094391" cy="400110"/>
          </a:xfrm>
          <a:prstGeom prst="rect">
            <a:avLst/>
          </a:prstGeom>
        </p:spPr>
        <p:txBody>
          <a:bodyPr wrap="none">
            <a:spAutoFit/>
          </a:bodyPr>
          <a:lstStyle/>
          <a:p>
            <a:r>
              <a:rPr lang="en-US" altLang="zh-TW" sz="2000" dirty="0">
                <a:latin typeface="清松手寫體1" pitchFamily="2" charset="-120"/>
                <a:ea typeface="清松手寫體1" pitchFamily="2" charset="-120"/>
              </a:rPr>
              <a:t>https://zh.wikipedia.org/wiki/Burp_suite</a:t>
            </a:r>
            <a:endParaRPr lang="zh-TW" altLang="en-US" sz="2000" dirty="0">
              <a:latin typeface="清松手寫體1" pitchFamily="2" charset="-120"/>
              <a:ea typeface="清松手寫體1" pitchFamily="2" charset="-120"/>
            </a:endParaRPr>
          </a:p>
        </p:txBody>
      </p:sp>
      <p:sp>
        <p:nvSpPr>
          <p:cNvPr id="10" name="矩形 9">
            <a:extLst>
              <a:ext uri="{FF2B5EF4-FFF2-40B4-BE49-F238E27FC236}">
                <a16:creationId xmlns:a16="http://schemas.microsoft.com/office/drawing/2014/main" id="{D0BFB598-A89C-43BE-A87C-B9CFB51C7190}"/>
              </a:ext>
            </a:extLst>
          </p:cNvPr>
          <p:cNvSpPr/>
          <p:nvPr/>
        </p:nvSpPr>
        <p:spPr>
          <a:xfrm>
            <a:off x="5073776" y="471433"/>
            <a:ext cx="4112344" cy="400110"/>
          </a:xfrm>
          <a:prstGeom prst="rect">
            <a:avLst/>
          </a:prstGeom>
        </p:spPr>
        <p:txBody>
          <a:bodyPr wrap="none">
            <a:spAutoFit/>
          </a:bodyPr>
          <a:lstStyle/>
          <a:p>
            <a:r>
              <a:rPr lang="zh-TW" altLang="en-US" sz="2000" b="1" dirty="0">
                <a:effectLst>
                  <a:outerShdw blurRad="38100" dist="38100" dir="2700000" algn="tl">
                    <a:srgbClr val="000000">
                      <a:alpha val="43137"/>
                    </a:srgbClr>
                  </a:outerShdw>
                </a:effectLst>
                <a:latin typeface="清松手寫體1" pitchFamily="2" charset="-120"/>
                <a:ea typeface="清松手寫體1" pitchFamily="2" charset="-120"/>
              </a:rPr>
              <a:t>官方網址 </a:t>
            </a:r>
            <a:r>
              <a:rPr lang="en-US" altLang="zh-TW" sz="2000" b="1" dirty="0">
                <a:effectLst>
                  <a:outerShdw blurRad="38100" dist="38100" dir="2700000" algn="tl">
                    <a:srgbClr val="000000">
                      <a:alpha val="43137"/>
                    </a:srgbClr>
                  </a:outerShdw>
                </a:effectLst>
                <a:latin typeface="清松手寫體1" pitchFamily="2" charset="-120"/>
                <a:ea typeface="清松手寫體1" pitchFamily="2" charset="-120"/>
              </a:rPr>
              <a:t>https://portswigger.net/</a:t>
            </a:r>
            <a:endParaRPr lang="zh-TW" altLang="en-US" sz="2000" b="1" dirty="0">
              <a:effectLst>
                <a:outerShdw blurRad="38100" dist="38100" dir="2700000" algn="tl">
                  <a:srgbClr val="000000">
                    <a:alpha val="43137"/>
                  </a:srgbClr>
                </a:outerShdw>
              </a:effectLst>
              <a:latin typeface="清松手寫體1" pitchFamily="2" charset="-120"/>
              <a:ea typeface="清松手寫體1" pitchFamily="2" charset="-120"/>
            </a:endParaRPr>
          </a:p>
        </p:txBody>
      </p:sp>
      <p:pic>
        <p:nvPicPr>
          <p:cNvPr id="7" name="圖片 6">
            <a:extLst>
              <a:ext uri="{FF2B5EF4-FFF2-40B4-BE49-F238E27FC236}">
                <a16:creationId xmlns:a16="http://schemas.microsoft.com/office/drawing/2014/main" id="{D0377956-7364-4D8F-91A3-DC3C00555AD4}"/>
              </a:ext>
            </a:extLst>
          </p:cNvPr>
          <p:cNvPicPr>
            <a:picLocks noChangeAspect="1"/>
          </p:cNvPicPr>
          <p:nvPr/>
        </p:nvPicPr>
        <p:blipFill>
          <a:blip r:embed="rId2"/>
          <a:stretch>
            <a:fillRect/>
          </a:stretch>
        </p:blipFill>
        <p:spPr>
          <a:xfrm>
            <a:off x="4960514" y="941832"/>
            <a:ext cx="4116949" cy="4892479"/>
          </a:xfrm>
          <a:prstGeom prst="rect">
            <a:avLst/>
          </a:prstGeom>
          <a:ln>
            <a:solidFill>
              <a:schemeClr val="tx1"/>
            </a:solidFill>
          </a:ln>
        </p:spPr>
      </p:pic>
      <p:sp>
        <p:nvSpPr>
          <p:cNvPr id="11" name="內容版面配置區 2">
            <a:extLst>
              <a:ext uri="{FF2B5EF4-FFF2-40B4-BE49-F238E27FC236}">
                <a16:creationId xmlns:a16="http://schemas.microsoft.com/office/drawing/2014/main" id="{0B6231BC-D636-48AF-9CB1-B98993E192EE}"/>
              </a:ext>
            </a:extLst>
          </p:cNvPr>
          <p:cNvSpPr txBox="1">
            <a:spLocks/>
          </p:cNvSpPr>
          <p:nvPr/>
        </p:nvSpPr>
        <p:spPr>
          <a:xfrm>
            <a:off x="91848" y="1317382"/>
            <a:ext cx="4769154" cy="920138"/>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10000"/>
              </a:lnSpc>
              <a:buFont typeface="Wingdings" panose="05000000000000000000" pitchFamily="2" charset="2"/>
              <a:buChar char="Ø"/>
            </a:pPr>
            <a:r>
              <a:rPr lang="zh-TW" altLang="en-US" dirty="0">
                <a:latin typeface="清松手寫體1" pitchFamily="2" charset="-120"/>
                <a:ea typeface="清松手寫體1" pitchFamily="2" charset="-120"/>
              </a:rPr>
              <a:t> </a:t>
            </a:r>
            <a:r>
              <a:rPr lang="en-US" altLang="zh-TW" dirty="0">
                <a:latin typeface="清松手寫體1" pitchFamily="2" charset="-120"/>
                <a:ea typeface="清松手寫體1" pitchFamily="2" charset="-120"/>
              </a:rPr>
              <a:t>Burp Suite </a:t>
            </a:r>
            <a:r>
              <a:rPr lang="zh-TW" altLang="en-US" dirty="0">
                <a:latin typeface="清松手寫體1" pitchFamily="2" charset="-120"/>
                <a:ea typeface="清松手寫體1" pitchFamily="2" charset="-120"/>
              </a:rPr>
              <a:t>是用來測試網站應用程式安全性的圖形化介面工具</a:t>
            </a:r>
            <a:r>
              <a:rPr lang="zh-TW" altLang="en-US" dirty="0" smtClean="0">
                <a:latin typeface="清松手寫體1" pitchFamily="2" charset="-120"/>
                <a:ea typeface="清松手寫體1" pitchFamily="2" charset="-120"/>
              </a:rPr>
              <a:t>。</a:t>
            </a:r>
            <a:endParaRPr lang="en-US" altLang="zh-TW" dirty="0">
              <a:latin typeface="清松手寫體1" pitchFamily="2" charset="-120"/>
              <a:ea typeface="清松手寫體1" pitchFamily="2" charset="-120"/>
            </a:endParaRPr>
          </a:p>
        </p:txBody>
      </p:sp>
      <p:pic>
        <p:nvPicPr>
          <p:cNvPr id="15" name="Picture 2" descr="「burp suite」的圖片搜尋結果">
            <a:extLst>
              <a:ext uri="{FF2B5EF4-FFF2-40B4-BE49-F238E27FC236}">
                <a16:creationId xmlns:a16="http://schemas.microsoft.com/office/drawing/2014/main" id="{EEB24AB0-DB34-4A58-B46E-EB1BD62B084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660" t="13919" r="6878" b="14848"/>
          <a:stretch/>
        </p:blipFill>
        <p:spPr bwMode="auto">
          <a:xfrm>
            <a:off x="3539875" y="75036"/>
            <a:ext cx="1497326" cy="740156"/>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p:cNvSpPr>
            <a:spLocks noGrp="1"/>
          </p:cNvSpPr>
          <p:nvPr>
            <p:ph type="sldNum" sz="quarter" idx="12"/>
          </p:nvPr>
        </p:nvSpPr>
        <p:spPr/>
        <p:txBody>
          <a:bodyPr/>
          <a:lstStyle/>
          <a:p>
            <a:fld id="{33FCCD3E-8784-49BA-B955-4B92B1782377}" type="slidenum">
              <a:rPr lang="zh-TW" altLang="en-US" sz="1100" smtClean="0"/>
              <a:t>16</a:t>
            </a:fld>
            <a:endParaRPr lang="zh-TW" altLang="en-US" sz="1100" dirty="0"/>
          </a:p>
        </p:txBody>
      </p:sp>
      <p:grpSp>
        <p:nvGrpSpPr>
          <p:cNvPr id="12" name="群組 11"/>
          <p:cNvGrpSpPr/>
          <p:nvPr/>
        </p:nvGrpSpPr>
        <p:grpSpPr>
          <a:xfrm>
            <a:off x="0" y="6324401"/>
            <a:ext cx="9144000" cy="400110"/>
            <a:chOff x="0" y="5647634"/>
            <a:chExt cx="12192000" cy="533480"/>
          </a:xfrm>
        </p:grpSpPr>
        <p:sp>
          <p:nvSpPr>
            <p:cNvPr id="13" name="矩形 12"/>
            <p:cNvSpPr/>
            <p:nvPr/>
          </p:nvSpPr>
          <p:spPr>
            <a:xfrm>
              <a:off x="1536700" y="5647634"/>
              <a:ext cx="10655300" cy="533480"/>
            </a:xfrm>
            <a:prstGeom prst="rect">
              <a:avLst/>
            </a:prstGeom>
            <a:solidFill>
              <a:schemeClr val="accent5">
                <a:lumMod val="60000"/>
                <a:lumOff val="40000"/>
              </a:schemeClr>
            </a:solidFill>
          </p:spPr>
          <p:txBody>
            <a:bodyPr wrap="square">
              <a:spAutoFit/>
            </a:bodyPr>
            <a:lstStyle/>
            <a:p>
              <a:r>
                <a:rPr lang="zh-TW" altLang="en-US" sz="2000" dirty="0">
                  <a:solidFill>
                    <a:schemeClr val="bg1"/>
                  </a:solidFill>
                  <a:latin typeface="AaYuanQiman" panose="00020600040101010101" pitchFamily="18" charset="-122"/>
                  <a:ea typeface="AaYuanQiman" panose="00020600040101010101" pitchFamily="18" charset="-122"/>
                </a:rPr>
                <a:t>新型態資安實務課程計畫</a:t>
              </a:r>
            </a:p>
          </p:txBody>
        </p:sp>
        <p:sp>
          <p:nvSpPr>
            <p:cNvPr id="14" name="矩形 13"/>
            <p:cNvSpPr/>
            <p:nvPr/>
          </p:nvSpPr>
          <p:spPr>
            <a:xfrm>
              <a:off x="0" y="5647634"/>
              <a:ext cx="1272143" cy="533480"/>
            </a:xfrm>
            <a:prstGeom prst="rect">
              <a:avLst/>
            </a:prstGeom>
            <a:solidFill>
              <a:srgbClr val="92D050"/>
            </a:solidFill>
          </p:spPr>
          <p:txBody>
            <a:bodyPr wrap="none">
              <a:spAutoFit/>
            </a:bodyPr>
            <a:lstStyle/>
            <a:p>
              <a:r>
                <a:rPr lang="zh-TW" altLang="en-US" sz="2000" dirty="0">
                  <a:effectLst>
                    <a:outerShdw blurRad="38100" dist="38100" dir="2700000" algn="tl">
                      <a:srgbClr val="000000">
                        <a:alpha val="43137"/>
                      </a:srgbClr>
                    </a:outerShdw>
                  </a:effectLst>
                  <a:latin typeface="AaYuanQiman" panose="00020600040101010101" pitchFamily="18" charset="-122"/>
                  <a:ea typeface="AaYuanQiman" panose="00020600040101010101" pitchFamily="18" charset="-122"/>
                </a:rPr>
                <a:t>教育部</a:t>
              </a:r>
            </a:p>
          </p:txBody>
        </p:sp>
      </p:grpSp>
      <p:sp>
        <p:nvSpPr>
          <p:cNvPr id="5" name="矩形 4"/>
          <p:cNvSpPr/>
          <p:nvPr/>
        </p:nvSpPr>
        <p:spPr>
          <a:xfrm>
            <a:off x="91848" y="2361836"/>
            <a:ext cx="4769154" cy="904863"/>
          </a:xfrm>
          <a:prstGeom prst="rect">
            <a:avLst/>
          </a:prstGeom>
        </p:spPr>
        <p:txBody>
          <a:bodyPr wrap="square">
            <a:spAutoFit/>
          </a:bodyPr>
          <a:lstStyle/>
          <a:p>
            <a:pPr algn="just">
              <a:lnSpc>
                <a:spcPct val="110000"/>
              </a:lnSpc>
              <a:buFont typeface="Wingdings" panose="05000000000000000000" pitchFamily="2" charset="2"/>
              <a:buChar char="Ø"/>
            </a:pPr>
            <a:r>
              <a:rPr lang="zh-TW" altLang="en-US" sz="2400" dirty="0" smtClean="0">
                <a:latin typeface="清松手寫體1" pitchFamily="2" charset="-120"/>
                <a:ea typeface="清松手寫體1" pitchFamily="2" charset="-120"/>
              </a:rPr>
              <a:t> </a:t>
            </a:r>
            <a:r>
              <a:rPr lang="en-US" altLang="zh-TW" sz="2400" b="1" dirty="0" smtClean="0">
                <a:effectLst>
                  <a:outerShdw blurRad="38100" dist="38100" dir="2700000" algn="tl">
                    <a:srgbClr val="000000">
                      <a:alpha val="43137"/>
                    </a:srgbClr>
                  </a:outerShdw>
                </a:effectLst>
                <a:latin typeface="清松手寫體1" pitchFamily="2" charset="-120"/>
                <a:ea typeface="清松手寫體1" pitchFamily="2" charset="-120"/>
              </a:rPr>
              <a:t>Burp Suite </a:t>
            </a:r>
            <a:r>
              <a:rPr lang="zh-TW" altLang="en-US" sz="2400" b="1" dirty="0" smtClean="0">
                <a:effectLst>
                  <a:outerShdw blurRad="38100" dist="38100" dir="2700000" algn="tl">
                    <a:srgbClr val="000000">
                      <a:alpha val="43137"/>
                    </a:srgbClr>
                  </a:outerShdw>
                </a:effectLst>
                <a:latin typeface="清松手寫體1" pitchFamily="2" charset="-120"/>
                <a:ea typeface="清松手寫體1" pitchFamily="2" charset="-120"/>
              </a:rPr>
              <a:t>常被用來攔截、修改封包。</a:t>
            </a:r>
            <a:endParaRPr lang="en-US" altLang="zh-TW" sz="2400" b="1" dirty="0">
              <a:effectLst>
                <a:outerShdw blurRad="38100" dist="38100" dir="2700000" algn="tl">
                  <a:srgbClr val="000000">
                    <a:alpha val="43137"/>
                  </a:srgbClr>
                </a:outerShdw>
              </a:effectLst>
              <a:latin typeface="清松手寫體1" pitchFamily="2" charset="-120"/>
              <a:ea typeface="清松手寫體1" pitchFamily="2" charset="-120"/>
            </a:endParaRPr>
          </a:p>
        </p:txBody>
      </p:sp>
      <p:sp>
        <p:nvSpPr>
          <p:cNvPr id="6" name="矩形 5"/>
          <p:cNvSpPr/>
          <p:nvPr/>
        </p:nvSpPr>
        <p:spPr>
          <a:xfrm>
            <a:off x="91848" y="3404591"/>
            <a:ext cx="4769154" cy="2328843"/>
          </a:xfrm>
          <a:prstGeom prst="rect">
            <a:avLst/>
          </a:prstGeom>
        </p:spPr>
        <p:txBody>
          <a:bodyPr wrap="square">
            <a:spAutoFit/>
          </a:bodyPr>
          <a:lstStyle/>
          <a:p>
            <a:pPr algn="just">
              <a:lnSpc>
                <a:spcPct val="110000"/>
              </a:lnSpc>
              <a:buFont typeface="Wingdings" panose="05000000000000000000" pitchFamily="2" charset="2"/>
              <a:buChar char="Ø"/>
            </a:pPr>
            <a:r>
              <a:rPr lang="en-US" altLang="zh-TW" sz="2400" dirty="0" smtClean="0">
                <a:latin typeface="清松手寫體1" pitchFamily="2" charset="-120"/>
                <a:ea typeface="清松手寫體1" pitchFamily="2" charset="-120"/>
              </a:rPr>
              <a:t>Burp Suite </a:t>
            </a:r>
            <a:r>
              <a:rPr lang="zh-TW" altLang="en-US" sz="2400" dirty="0" smtClean="0">
                <a:latin typeface="清松手寫體1" pitchFamily="2" charset="-120"/>
                <a:ea typeface="清松手寫體1" pitchFamily="2" charset="-120"/>
              </a:rPr>
              <a:t>有兩個版本 </a:t>
            </a:r>
            <a:r>
              <a:rPr lang="en-US" altLang="zh-TW" sz="2400" dirty="0" smtClean="0">
                <a:latin typeface="清松手寫體1" pitchFamily="2" charset="-120"/>
                <a:ea typeface="清松手寫體1" pitchFamily="2" charset="-120"/>
              </a:rPr>
              <a:t>: </a:t>
            </a:r>
          </a:p>
          <a:p>
            <a:pPr marL="685783" lvl="1" indent="-342892" algn="just">
              <a:lnSpc>
                <a:spcPct val="110000"/>
              </a:lnSpc>
              <a:spcBef>
                <a:spcPts val="750"/>
              </a:spcBef>
              <a:buFont typeface="+mj-lt"/>
              <a:buAutoNum type="arabicPeriod"/>
            </a:pPr>
            <a:r>
              <a:rPr lang="zh-TW" altLang="en-US" sz="2400" dirty="0" smtClean="0">
                <a:latin typeface="清松手寫體1" pitchFamily="2" charset="-120"/>
                <a:ea typeface="清松手寫體1" pitchFamily="2" charset="-120"/>
              </a:rPr>
              <a:t>免費下載使用版本</a:t>
            </a:r>
            <a:r>
              <a:rPr lang="en-US" altLang="zh-TW" sz="2400" dirty="0" smtClean="0">
                <a:latin typeface="清松手寫體1" pitchFamily="2" charset="-120"/>
                <a:ea typeface="清松手寫體1" pitchFamily="2" charset="-120"/>
              </a:rPr>
              <a:t>(</a:t>
            </a:r>
            <a:r>
              <a:rPr lang="en-US" altLang="zh-TW" sz="2400" b="1" dirty="0" smtClean="0">
                <a:solidFill>
                  <a:srgbClr val="FF0000"/>
                </a:solidFill>
                <a:effectLst>
                  <a:outerShdw blurRad="38100" dist="38100" dir="2700000" algn="tl">
                    <a:srgbClr val="000000">
                      <a:alpha val="43137"/>
                    </a:srgbClr>
                  </a:outerShdw>
                </a:effectLst>
                <a:latin typeface="清松手寫體1" pitchFamily="2" charset="-120"/>
                <a:ea typeface="清松手寫體1" pitchFamily="2" charset="-120"/>
              </a:rPr>
              <a:t>Community Edition</a:t>
            </a:r>
            <a:r>
              <a:rPr lang="en-US" altLang="zh-TW" sz="2400" dirty="0" smtClean="0">
                <a:latin typeface="清松手寫體1" pitchFamily="2" charset="-120"/>
                <a:ea typeface="清松手寫體1" pitchFamily="2" charset="-120"/>
              </a:rPr>
              <a:t>)</a:t>
            </a:r>
          </a:p>
          <a:p>
            <a:pPr marL="685783" lvl="1" indent="-342892" algn="just">
              <a:lnSpc>
                <a:spcPct val="110000"/>
              </a:lnSpc>
              <a:spcBef>
                <a:spcPts val="750"/>
              </a:spcBef>
              <a:buFont typeface="+mj-lt"/>
              <a:buAutoNum type="arabicPeriod"/>
            </a:pPr>
            <a:r>
              <a:rPr lang="zh-TW" altLang="en-US" sz="2400" dirty="0" smtClean="0">
                <a:latin typeface="清松手寫體1" pitchFamily="2" charset="-120"/>
                <a:ea typeface="清松手寫體1" pitchFamily="2" charset="-120"/>
              </a:rPr>
              <a:t>可購買的完整版本</a:t>
            </a:r>
            <a:r>
              <a:rPr lang="en-US" altLang="zh-TW" sz="2400" dirty="0" smtClean="0">
                <a:latin typeface="清松手寫體1" pitchFamily="2" charset="-120"/>
                <a:ea typeface="清松手寫體1" pitchFamily="2" charset="-120"/>
              </a:rPr>
              <a:t>(</a:t>
            </a:r>
            <a:r>
              <a:rPr lang="en-US" altLang="zh-TW" sz="2400" b="1" dirty="0" smtClean="0">
                <a:solidFill>
                  <a:srgbClr val="FF0000"/>
                </a:solidFill>
                <a:effectLst>
                  <a:outerShdw blurRad="38100" dist="38100" dir="2700000" algn="tl">
                    <a:srgbClr val="000000">
                      <a:alpha val="43137"/>
                    </a:srgbClr>
                  </a:outerShdw>
                </a:effectLst>
                <a:latin typeface="清松手寫體1" pitchFamily="2" charset="-120"/>
                <a:ea typeface="清松手寫體1" pitchFamily="2" charset="-120"/>
              </a:rPr>
              <a:t>Professional Edition</a:t>
            </a:r>
            <a:r>
              <a:rPr lang="en-US" altLang="zh-TW" sz="2400" dirty="0" smtClean="0">
                <a:latin typeface="清松手寫體1" pitchFamily="2" charset="-120"/>
                <a:ea typeface="清松手寫體1" pitchFamily="2" charset="-120"/>
              </a:rPr>
              <a:t>).</a:t>
            </a:r>
            <a:endParaRPr lang="en-US" altLang="zh-TW" sz="2400" dirty="0">
              <a:latin typeface="清松手寫體1" pitchFamily="2" charset="-120"/>
              <a:ea typeface="清松手寫體1" pitchFamily="2" charset="-120"/>
            </a:endParaRPr>
          </a:p>
        </p:txBody>
      </p:sp>
    </p:spTree>
    <p:extLst>
      <p:ext uri="{BB962C8B-B14F-4D97-AF65-F5344CB8AC3E}">
        <p14:creationId xmlns:p14="http://schemas.microsoft.com/office/powerpoint/2010/main" val="26435265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1610"/>
          </a:xfrm>
        </p:spPr>
        <p:txBody>
          <a:bodyPr>
            <a:normAutofit/>
          </a:bodyPr>
          <a:lstStyle/>
          <a:p>
            <a:r>
              <a:rPr lang="en-US" altLang="zh-TW" dirty="0" smtClean="0"/>
              <a:t>B.1.Windows</a:t>
            </a:r>
            <a:r>
              <a:rPr lang="zh-TW" altLang="en-US" dirty="0"/>
              <a:t>安裝</a:t>
            </a:r>
            <a:r>
              <a:rPr lang="zh-TW" altLang="en-US" dirty="0" smtClean="0"/>
              <a:t>過程 </a:t>
            </a:r>
            <a:r>
              <a:rPr lang="en-US" altLang="zh-TW" dirty="0" smtClean="0"/>
              <a:t>– </a:t>
            </a:r>
            <a:r>
              <a:rPr lang="zh-TW" altLang="en-US" dirty="0" smtClean="0"/>
              <a:t>下載</a:t>
            </a:r>
            <a:endParaRPr lang="zh-TW" altLang="en-US" dirty="0"/>
          </a:p>
        </p:txBody>
      </p:sp>
      <p:sp>
        <p:nvSpPr>
          <p:cNvPr id="3" name="內容版面配置區 2"/>
          <p:cNvSpPr>
            <a:spLocks noGrp="1"/>
          </p:cNvSpPr>
          <p:nvPr>
            <p:ph idx="1"/>
          </p:nvPr>
        </p:nvSpPr>
        <p:spPr>
          <a:xfrm>
            <a:off x="628650" y="1276165"/>
            <a:ext cx="7886700" cy="466343"/>
          </a:xfrm>
        </p:spPr>
        <p:txBody>
          <a:bodyPr>
            <a:normAutofit lnSpcReduction="10000"/>
          </a:bodyPr>
          <a:lstStyle/>
          <a:p>
            <a:r>
              <a:rPr lang="en-US" altLang="zh-TW" dirty="0"/>
              <a:t>https://portswigger.net/burp</a:t>
            </a:r>
            <a:endParaRPr lang="zh-TW" altLang="en-US" dirty="0"/>
          </a:p>
        </p:txBody>
      </p:sp>
      <p:sp>
        <p:nvSpPr>
          <p:cNvPr id="4" name="投影片編號版面配置區 3"/>
          <p:cNvSpPr>
            <a:spLocks noGrp="1"/>
          </p:cNvSpPr>
          <p:nvPr>
            <p:ph type="sldNum" sz="quarter" idx="12"/>
          </p:nvPr>
        </p:nvSpPr>
        <p:spPr/>
        <p:txBody>
          <a:bodyPr/>
          <a:lstStyle/>
          <a:p>
            <a:fld id="{C5018212-ED78-4088-9EF2-5C15BA7813C8}" type="slidenum">
              <a:rPr lang="zh-TW" altLang="en-US" smtClean="0"/>
              <a:t>17</a:t>
            </a:fld>
            <a:endParaRPr lang="zh-TW" altLang="en-US"/>
          </a:p>
        </p:txBody>
      </p:sp>
      <p:grpSp>
        <p:nvGrpSpPr>
          <p:cNvPr id="5" name="群組 4"/>
          <p:cNvGrpSpPr/>
          <p:nvPr/>
        </p:nvGrpSpPr>
        <p:grpSpPr>
          <a:xfrm>
            <a:off x="0" y="6241875"/>
            <a:ext cx="9144000" cy="461665"/>
            <a:chOff x="0" y="5647634"/>
            <a:chExt cx="12192000" cy="615553"/>
          </a:xfrm>
        </p:grpSpPr>
        <p:sp>
          <p:nvSpPr>
            <p:cNvPr id="6" name="矩形 5"/>
            <p:cNvSpPr/>
            <p:nvPr/>
          </p:nvSpPr>
          <p:spPr>
            <a:xfrm>
              <a:off x="1536700" y="5647634"/>
              <a:ext cx="10655300" cy="615553"/>
            </a:xfrm>
            <a:prstGeom prst="rect">
              <a:avLst/>
            </a:prstGeom>
            <a:solidFill>
              <a:schemeClr val="accent5">
                <a:lumMod val="60000"/>
                <a:lumOff val="40000"/>
              </a:schemeClr>
            </a:solidFill>
          </p:spPr>
          <p:txBody>
            <a:bodyPr wrap="square">
              <a:spAutoFit/>
            </a:bodyPr>
            <a:lstStyle/>
            <a:p>
              <a:r>
                <a:rPr lang="zh-TW" altLang="en-US" sz="2400" dirty="0">
                  <a:solidFill>
                    <a:schemeClr val="bg1"/>
                  </a:solidFill>
                  <a:latin typeface="AaYuanQiman" panose="00020600040101010101" pitchFamily="18" charset="-122"/>
                  <a:ea typeface="AaYuanQiman" panose="00020600040101010101" pitchFamily="18" charset="-122"/>
                </a:rPr>
                <a:t>新型態資安實務課程計畫</a:t>
              </a:r>
            </a:p>
          </p:txBody>
        </p:sp>
        <p:sp>
          <p:nvSpPr>
            <p:cNvPr id="7" name="矩形 6"/>
            <p:cNvSpPr/>
            <p:nvPr/>
          </p:nvSpPr>
          <p:spPr>
            <a:xfrm>
              <a:off x="0" y="5647634"/>
              <a:ext cx="1477328" cy="615553"/>
            </a:xfrm>
            <a:prstGeom prst="rect">
              <a:avLst/>
            </a:prstGeom>
            <a:solidFill>
              <a:srgbClr val="92D050"/>
            </a:solidFill>
          </p:spPr>
          <p:txBody>
            <a:bodyPr wrap="none">
              <a:spAutoFit/>
            </a:bodyPr>
            <a:lstStyle/>
            <a:p>
              <a:r>
                <a:rPr lang="zh-TW" altLang="en-US" sz="2400" dirty="0">
                  <a:effectLst>
                    <a:outerShdw blurRad="38100" dist="38100" dir="2700000" algn="tl">
                      <a:srgbClr val="000000">
                        <a:alpha val="43137"/>
                      </a:srgbClr>
                    </a:outerShdw>
                  </a:effectLst>
                  <a:latin typeface="AaYuanQiman" panose="00020600040101010101" pitchFamily="18" charset="-122"/>
                  <a:ea typeface="AaYuanQiman" panose="00020600040101010101" pitchFamily="18" charset="-122"/>
                </a:rPr>
                <a:t>教育部</a:t>
              </a:r>
            </a:p>
          </p:txBody>
        </p:sp>
      </p:grpSp>
      <p:pic>
        <p:nvPicPr>
          <p:cNvPr id="8" name="圖片 7"/>
          <p:cNvPicPr>
            <a:picLocks noChangeAspect="1"/>
          </p:cNvPicPr>
          <p:nvPr/>
        </p:nvPicPr>
        <p:blipFill rotWithShape="1">
          <a:blip r:embed="rId2"/>
          <a:srcRect l="11249" t="13961" r="12918" b="4641"/>
          <a:stretch/>
        </p:blipFill>
        <p:spPr>
          <a:xfrm>
            <a:off x="1051560" y="1848864"/>
            <a:ext cx="7040880" cy="4054309"/>
          </a:xfrm>
          <a:prstGeom prst="rect">
            <a:avLst/>
          </a:prstGeom>
        </p:spPr>
      </p:pic>
      <p:sp>
        <p:nvSpPr>
          <p:cNvPr id="9" name="向下箭號 8"/>
          <p:cNvSpPr/>
          <p:nvPr/>
        </p:nvSpPr>
        <p:spPr>
          <a:xfrm rot="5400000">
            <a:off x="7328916" y="4889389"/>
            <a:ext cx="1234440" cy="100584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1166842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p:cNvPicPr>
            <a:picLocks noChangeAspect="1"/>
          </p:cNvPicPr>
          <p:nvPr/>
        </p:nvPicPr>
        <p:blipFill rotWithShape="1">
          <a:blip r:embed="rId2"/>
          <a:srcRect l="12215" t="26990" r="13535" b="16466"/>
          <a:stretch/>
        </p:blipFill>
        <p:spPr>
          <a:xfrm>
            <a:off x="561766" y="2404045"/>
            <a:ext cx="8020468" cy="3276600"/>
          </a:xfrm>
          <a:prstGeom prst="rect">
            <a:avLst/>
          </a:prstGeom>
        </p:spPr>
      </p:pic>
      <p:sp>
        <p:nvSpPr>
          <p:cNvPr id="2" name="標題 1"/>
          <p:cNvSpPr>
            <a:spLocks noGrp="1"/>
          </p:cNvSpPr>
          <p:nvPr>
            <p:ph type="title"/>
          </p:nvPr>
        </p:nvSpPr>
        <p:spPr>
          <a:xfrm>
            <a:off x="628650" y="365127"/>
            <a:ext cx="7886700" cy="951610"/>
          </a:xfrm>
        </p:spPr>
        <p:txBody>
          <a:bodyPr>
            <a:normAutofit/>
          </a:bodyPr>
          <a:lstStyle/>
          <a:p>
            <a:r>
              <a:rPr lang="en-US" altLang="zh-TW" dirty="0" smtClean="0"/>
              <a:t>B.1.Windows</a:t>
            </a:r>
            <a:r>
              <a:rPr lang="zh-TW" altLang="en-US" dirty="0"/>
              <a:t>安裝</a:t>
            </a:r>
            <a:r>
              <a:rPr lang="zh-TW" altLang="en-US" dirty="0" smtClean="0"/>
              <a:t>過程 </a:t>
            </a:r>
            <a:r>
              <a:rPr lang="en-US" altLang="zh-TW" dirty="0" smtClean="0"/>
              <a:t>– </a:t>
            </a:r>
            <a:r>
              <a:rPr lang="zh-TW" altLang="en-US" dirty="0" smtClean="0"/>
              <a:t>下載</a:t>
            </a:r>
            <a:endParaRPr lang="zh-TW" altLang="en-US" dirty="0"/>
          </a:p>
        </p:txBody>
      </p:sp>
      <p:sp>
        <p:nvSpPr>
          <p:cNvPr id="3" name="內容版面配置區 2"/>
          <p:cNvSpPr>
            <a:spLocks noGrp="1"/>
          </p:cNvSpPr>
          <p:nvPr>
            <p:ph idx="1"/>
          </p:nvPr>
        </p:nvSpPr>
        <p:spPr>
          <a:xfrm>
            <a:off x="628650" y="1377243"/>
            <a:ext cx="7886700" cy="466343"/>
          </a:xfrm>
        </p:spPr>
        <p:txBody>
          <a:bodyPr>
            <a:normAutofit lnSpcReduction="10000"/>
          </a:bodyPr>
          <a:lstStyle/>
          <a:p>
            <a:r>
              <a:rPr lang="en-US" altLang="zh-TW" dirty="0"/>
              <a:t>https://portswigger.net/burp/communitydownload</a:t>
            </a:r>
            <a:endParaRPr lang="zh-TW" altLang="en-US" dirty="0"/>
          </a:p>
        </p:txBody>
      </p:sp>
      <p:sp>
        <p:nvSpPr>
          <p:cNvPr id="4" name="投影片編號版面配置區 3"/>
          <p:cNvSpPr>
            <a:spLocks noGrp="1"/>
          </p:cNvSpPr>
          <p:nvPr>
            <p:ph type="sldNum" sz="quarter" idx="12"/>
          </p:nvPr>
        </p:nvSpPr>
        <p:spPr/>
        <p:txBody>
          <a:bodyPr/>
          <a:lstStyle/>
          <a:p>
            <a:fld id="{C5018212-ED78-4088-9EF2-5C15BA7813C8}" type="slidenum">
              <a:rPr lang="zh-TW" altLang="en-US" smtClean="0"/>
              <a:t>18</a:t>
            </a:fld>
            <a:endParaRPr lang="zh-TW" altLang="en-US"/>
          </a:p>
        </p:txBody>
      </p:sp>
      <p:grpSp>
        <p:nvGrpSpPr>
          <p:cNvPr id="5" name="群組 4"/>
          <p:cNvGrpSpPr/>
          <p:nvPr/>
        </p:nvGrpSpPr>
        <p:grpSpPr>
          <a:xfrm>
            <a:off x="0" y="6241875"/>
            <a:ext cx="9144000" cy="461665"/>
            <a:chOff x="0" y="5647634"/>
            <a:chExt cx="12192000" cy="615553"/>
          </a:xfrm>
        </p:grpSpPr>
        <p:sp>
          <p:nvSpPr>
            <p:cNvPr id="6" name="矩形 5"/>
            <p:cNvSpPr/>
            <p:nvPr/>
          </p:nvSpPr>
          <p:spPr>
            <a:xfrm>
              <a:off x="1536700" y="5647634"/>
              <a:ext cx="10655300" cy="615553"/>
            </a:xfrm>
            <a:prstGeom prst="rect">
              <a:avLst/>
            </a:prstGeom>
            <a:solidFill>
              <a:schemeClr val="accent5">
                <a:lumMod val="60000"/>
                <a:lumOff val="40000"/>
              </a:schemeClr>
            </a:solidFill>
          </p:spPr>
          <p:txBody>
            <a:bodyPr wrap="square">
              <a:spAutoFit/>
            </a:bodyPr>
            <a:lstStyle/>
            <a:p>
              <a:r>
                <a:rPr lang="zh-TW" altLang="en-US" sz="2400" dirty="0">
                  <a:solidFill>
                    <a:schemeClr val="bg1"/>
                  </a:solidFill>
                  <a:latin typeface="AaYuanQiman" panose="00020600040101010101" pitchFamily="18" charset="-122"/>
                  <a:ea typeface="AaYuanQiman" panose="00020600040101010101" pitchFamily="18" charset="-122"/>
                </a:rPr>
                <a:t>新型態資安實務課程計畫</a:t>
              </a:r>
            </a:p>
          </p:txBody>
        </p:sp>
        <p:sp>
          <p:nvSpPr>
            <p:cNvPr id="7" name="矩形 6"/>
            <p:cNvSpPr/>
            <p:nvPr/>
          </p:nvSpPr>
          <p:spPr>
            <a:xfrm>
              <a:off x="0" y="5647634"/>
              <a:ext cx="1477328" cy="615553"/>
            </a:xfrm>
            <a:prstGeom prst="rect">
              <a:avLst/>
            </a:prstGeom>
            <a:solidFill>
              <a:srgbClr val="92D050"/>
            </a:solidFill>
          </p:spPr>
          <p:txBody>
            <a:bodyPr wrap="none">
              <a:spAutoFit/>
            </a:bodyPr>
            <a:lstStyle/>
            <a:p>
              <a:r>
                <a:rPr lang="zh-TW" altLang="en-US" sz="2400" dirty="0">
                  <a:effectLst>
                    <a:outerShdw blurRad="38100" dist="38100" dir="2700000" algn="tl">
                      <a:srgbClr val="000000">
                        <a:alpha val="43137"/>
                      </a:srgbClr>
                    </a:outerShdw>
                  </a:effectLst>
                  <a:latin typeface="AaYuanQiman" panose="00020600040101010101" pitchFamily="18" charset="-122"/>
                  <a:ea typeface="AaYuanQiman" panose="00020600040101010101" pitchFamily="18" charset="-122"/>
                </a:rPr>
                <a:t>教育部</a:t>
              </a:r>
            </a:p>
          </p:txBody>
        </p:sp>
      </p:grpSp>
      <p:sp>
        <p:nvSpPr>
          <p:cNvPr id="9" name="向下箭號 8"/>
          <p:cNvSpPr/>
          <p:nvPr/>
        </p:nvSpPr>
        <p:spPr>
          <a:xfrm>
            <a:off x="5271516" y="3405363"/>
            <a:ext cx="1234440" cy="100584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p:cNvSpPr txBox="1"/>
          <p:nvPr/>
        </p:nvSpPr>
        <p:spPr>
          <a:xfrm>
            <a:off x="628650" y="3977863"/>
            <a:ext cx="4493538" cy="523220"/>
          </a:xfrm>
          <a:prstGeom prst="rect">
            <a:avLst/>
          </a:prstGeom>
          <a:solidFill>
            <a:srgbClr val="00B0F0"/>
          </a:solidFill>
        </p:spPr>
        <p:txBody>
          <a:bodyPr wrap="none" rtlCol="0">
            <a:spAutoFit/>
          </a:bodyPr>
          <a:lstStyle/>
          <a:p>
            <a:r>
              <a:rPr lang="zh-TW" altLang="en-US" sz="2800" b="1" dirty="0" smtClean="0">
                <a:solidFill>
                  <a:schemeClr val="bg1"/>
                </a:solidFill>
                <a:effectLst>
                  <a:outerShdw blurRad="38100" dist="38100" dir="2700000" algn="tl">
                    <a:srgbClr val="000000">
                      <a:alpha val="43137"/>
                    </a:srgbClr>
                  </a:outerShdw>
                </a:effectLst>
              </a:rPr>
              <a:t>依照電腦規格選擇適用版本</a:t>
            </a:r>
            <a:endParaRPr lang="zh-TW" altLang="en-US" sz="2800" b="1" dirty="0">
              <a:solidFill>
                <a:schemeClr val="bg1"/>
              </a:solidFill>
              <a:effectLst>
                <a:outerShdw blurRad="38100" dist="38100" dir="2700000" algn="tl">
                  <a:srgbClr val="000000">
                    <a:alpha val="43137"/>
                  </a:srgbClr>
                </a:outerShdw>
              </a:effectLst>
            </a:endParaRPr>
          </a:p>
        </p:txBody>
      </p:sp>
      <p:sp>
        <p:nvSpPr>
          <p:cNvPr id="13" name="矩形 12"/>
          <p:cNvSpPr/>
          <p:nvPr/>
        </p:nvSpPr>
        <p:spPr>
          <a:xfrm>
            <a:off x="429768" y="4411203"/>
            <a:ext cx="4841748" cy="4534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4436895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1610"/>
          </a:xfrm>
        </p:spPr>
        <p:txBody>
          <a:bodyPr>
            <a:normAutofit/>
          </a:bodyPr>
          <a:lstStyle/>
          <a:p>
            <a:r>
              <a:rPr lang="en-US" altLang="zh-TW" dirty="0" smtClean="0"/>
              <a:t>B.1.Windows</a:t>
            </a:r>
            <a:r>
              <a:rPr lang="zh-TW" altLang="en-US" dirty="0"/>
              <a:t>安裝</a:t>
            </a:r>
            <a:r>
              <a:rPr lang="zh-TW" altLang="en-US" dirty="0" smtClean="0"/>
              <a:t>過程 </a:t>
            </a:r>
            <a:r>
              <a:rPr lang="en-US" altLang="zh-TW" dirty="0" smtClean="0"/>
              <a:t>– </a:t>
            </a:r>
            <a:r>
              <a:rPr lang="zh-TW" altLang="en-US" dirty="0" smtClean="0"/>
              <a:t>安</a:t>
            </a:r>
            <a:r>
              <a:rPr lang="zh-TW" altLang="en-US" dirty="0"/>
              <a:t>裝</a:t>
            </a:r>
          </a:p>
        </p:txBody>
      </p:sp>
      <p:sp>
        <p:nvSpPr>
          <p:cNvPr id="4" name="投影片編號版面配置區 3"/>
          <p:cNvSpPr>
            <a:spLocks noGrp="1"/>
          </p:cNvSpPr>
          <p:nvPr>
            <p:ph type="sldNum" sz="quarter" idx="12"/>
          </p:nvPr>
        </p:nvSpPr>
        <p:spPr/>
        <p:txBody>
          <a:bodyPr/>
          <a:lstStyle/>
          <a:p>
            <a:fld id="{C5018212-ED78-4088-9EF2-5C15BA7813C8}" type="slidenum">
              <a:rPr lang="zh-TW" altLang="en-US" smtClean="0"/>
              <a:t>19</a:t>
            </a:fld>
            <a:endParaRPr lang="zh-TW" altLang="en-US"/>
          </a:p>
        </p:txBody>
      </p:sp>
      <p:grpSp>
        <p:nvGrpSpPr>
          <p:cNvPr id="5" name="群組 4"/>
          <p:cNvGrpSpPr/>
          <p:nvPr/>
        </p:nvGrpSpPr>
        <p:grpSpPr>
          <a:xfrm>
            <a:off x="0" y="6241875"/>
            <a:ext cx="9144000" cy="461665"/>
            <a:chOff x="0" y="5647634"/>
            <a:chExt cx="12192000" cy="615553"/>
          </a:xfrm>
        </p:grpSpPr>
        <p:sp>
          <p:nvSpPr>
            <p:cNvPr id="6" name="矩形 5"/>
            <p:cNvSpPr/>
            <p:nvPr/>
          </p:nvSpPr>
          <p:spPr>
            <a:xfrm>
              <a:off x="1536700" y="5647634"/>
              <a:ext cx="10655300" cy="615553"/>
            </a:xfrm>
            <a:prstGeom prst="rect">
              <a:avLst/>
            </a:prstGeom>
            <a:solidFill>
              <a:schemeClr val="accent5">
                <a:lumMod val="60000"/>
                <a:lumOff val="40000"/>
              </a:schemeClr>
            </a:solidFill>
          </p:spPr>
          <p:txBody>
            <a:bodyPr wrap="square">
              <a:spAutoFit/>
            </a:bodyPr>
            <a:lstStyle/>
            <a:p>
              <a:r>
                <a:rPr lang="zh-TW" altLang="en-US" sz="2400" dirty="0">
                  <a:solidFill>
                    <a:schemeClr val="bg1"/>
                  </a:solidFill>
                  <a:latin typeface="AaYuanQiman" panose="00020600040101010101" pitchFamily="18" charset="-122"/>
                  <a:ea typeface="AaYuanQiman" panose="00020600040101010101" pitchFamily="18" charset="-122"/>
                </a:rPr>
                <a:t>新型態資安實務課程計畫</a:t>
              </a:r>
            </a:p>
          </p:txBody>
        </p:sp>
        <p:sp>
          <p:nvSpPr>
            <p:cNvPr id="7" name="矩形 6"/>
            <p:cNvSpPr/>
            <p:nvPr/>
          </p:nvSpPr>
          <p:spPr>
            <a:xfrm>
              <a:off x="0" y="5647634"/>
              <a:ext cx="1477328" cy="615553"/>
            </a:xfrm>
            <a:prstGeom prst="rect">
              <a:avLst/>
            </a:prstGeom>
            <a:solidFill>
              <a:srgbClr val="92D050"/>
            </a:solidFill>
          </p:spPr>
          <p:txBody>
            <a:bodyPr wrap="none">
              <a:spAutoFit/>
            </a:bodyPr>
            <a:lstStyle/>
            <a:p>
              <a:r>
                <a:rPr lang="zh-TW" altLang="en-US" sz="2400" dirty="0">
                  <a:effectLst>
                    <a:outerShdw blurRad="38100" dist="38100" dir="2700000" algn="tl">
                      <a:srgbClr val="000000">
                        <a:alpha val="43137"/>
                      </a:srgbClr>
                    </a:outerShdw>
                  </a:effectLst>
                  <a:latin typeface="AaYuanQiman" panose="00020600040101010101" pitchFamily="18" charset="-122"/>
                  <a:ea typeface="AaYuanQiman" panose="00020600040101010101" pitchFamily="18" charset="-122"/>
                </a:rPr>
                <a:t>教育部</a:t>
              </a:r>
            </a:p>
          </p:txBody>
        </p:sp>
      </p:grpSp>
      <p:pic>
        <p:nvPicPr>
          <p:cNvPr id="10" name="圖片 9"/>
          <p:cNvPicPr>
            <a:picLocks noChangeAspect="1"/>
          </p:cNvPicPr>
          <p:nvPr/>
        </p:nvPicPr>
        <p:blipFill>
          <a:blip r:embed="rId2"/>
          <a:stretch>
            <a:fillRect/>
          </a:stretch>
        </p:blipFill>
        <p:spPr>
          <a:xfrm>
            <a:off x="1590675" y="1181942"/>
            <a:ext cx="5962650" cy="5010150"/>
          </a:xfrm>
          <a:prstGeom prst="rect">
            <a:avLst/>
          </a:prstGeom>
        </p:spPr>
      </p:pic>
    </p:spTree>
    <p:extLst>
      <p:ext uri="{BB962C8B-B14F-4D97-AF65-F5344CB8AC3E}">
        <p14:creationId xmlns:p14="http://schemas.microsoft.com/office/powerpoint/2010/main" val="1685981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7886700" cy="896746"/>
          </a:xfrm>
        </p:spPr>
        <p:txBody>
          <a:bodyPr>
            <a:normAutofit/>
          </a:bodyPr>
          <a:lstStyle/>
          <a:p>
            <a:r>
              <a:rPr lang="en-US" altLang="zh-TW" dirty="0"/>
              <a:t>Agenda</a:t>
            </a:r>
            <a:endParaRPr lang="zh-TW" altLang="en-US" dirty="0"/>
          </a:p>
        </p:txBody>
      </p:sp>
      <p:sp>
        <p:nvSpPr>
          <p:cNvPr id="3" name="內容版面配置區 2"/>
          <p:cNvSpPr>
            <a:spLocks noGrp="1"/>
          </p:cNvSpPr>
          <p:nvPr>
            <p:ph idx="1"/>
          </p:nvPr>
        </p:nvSpPr>
        <p:spPr>
          <a:xfrm>
            <a:off x="628650" y="1281447"/>
            <a:ext cx="7886700" cy="4728083"/>
          </a:xfrm>
        </p:spPr>
        <p:txBody>
          <a:bodyPr>
            <a:normAutofit/>
          </a:bodyPr>
          <a:lstStyle/>
          <a:p>
            <a:pPr marL="0" indent="0">
              <a:buNone/>
            </a:pPr>
            <a:r>
              <a:rPr lang="en-US" altLang="zh-TW" dirty="0" smtClean="0"/>
              <a:t>A.</a:t>
            </a:r>
            <a:r>
              <a:rPr lang="zh-TW" altLang="en-US" dirty="0" smtClean="0"/>
              <a:t>強大</a:t>
            </a:r>
            <a:r>
              <a:rPr lang="zh-TW" altLang="en-US" dirty="0"/>
              <a:t>的</a:t>
            </a:r>
            <a:r>
              <a:rPr lang="en-US" altLang="zh-TW" dirty="0"/>
              <a:t>HTTP</a:t>
            </a:r>
            <a:r>
              <a:rPr lang="zh-TW" altLang="en-US" dirty="0"/>
              <a:t>命令行工具：</a:t>
            </a:r>
            <a:r>
              <a:rPr lang="en-US" altLang="zh-TW" dirty="0" smtClean="0"/>
              <a:t>CURL</a:t>
            </a:r>
          </a:p>
          <a:p>
            <a:pPr marL="0" indent="0">
              <a:buNone/>
            </a:pPr>
            <a:r>
              <a:rPr lang="en-US" altLang="zh-TW" dirty="0"/>
              <a:t>	</a:t>
            </a:r>
            <a:r>
              <a:rPr lang="en-US" altLang="zh-TW" dirty="0" smtClean="0"/>
              <a:t>A.1.Windows</a:t>
            </a:r>
            <a:r>
              <a:rPr lang="zh-TW" altLang="en-US" dirty="0" smtClean="0"/>
              <a:t>安裝過程</a:t>
            </a:r>
            <a:endParaRPr lang="en-US" altLang="zh-TW" dirty="0" smtClean="0"/>
          </a:p>
          <a:p>
            <a:pPr marL="0" indent="0">
              <a:buNone/>
            </a:pPr>
            <a:r>
              <a:rPr lang="en-US" altLang="zh-TW" dirty="0"/>
              <a:t>	</a:t>
            </a:r>
            <a:r>
              <a:rPr lang="en-US" altLang="zh-TW" dirty="0" smtClean="0"/>
              <a:t>A.2.</a:t>
            </a:r>
            <a:r>
              <a:rPr lang="zh-TW" altLang="en-US" dirty="0" smtClean="0"/>
              <a:t>實測案例</a:t>
            </a:r>
            <a:endParaRPr lang="en-US" altLang="zh-TW" dirty="0"/>
          </a:p>
          <a:p>
            <a:pPr marL="0" indent="0">
              <a:buNone/>
            </a:pPr>
            <a:r>
              <a:rPr lang="en-US" altLang="zh-TW" dirty="0" smtClean="0"/>
              <a:t>B.</a:t>
            </a:r>
            <a:r>
              <a:rPr lang="zh-TW" altLang="en-US" dirty="0" smtClean="0"/>
              <a:t>強大的封包攔截工具：</a:t>
            </a:r>
            <a:r>
              <a:rPr lang="en-US" altLang="zh-TW" dirty="0" smtClean="0"/>
              <a:t>Burp Suite</a:t>
            </a:r>
          </a:p>
          <a:p>
            <a:pPr marL="0" indent="0">
              <a:buNone/>
            </a:pPr>
            <a:r>
              <a:rPr lang="en-US" altLang="zh-TW" dirty="0"/>
              <a:t>	B</a:t>
            </a:r>
            <a:r>
              <a:rPr lang="en-US" altLang="zh-TW" dirty="0" smtClean="0"/>
              <a:t>.1.Windows</a:t>
            </a:r>
            <a:r>
              <a:rPr lang="zh-TW" altLang="en-US" dirty="0"/>
              <a:t>安裝過程</a:t>
            </a:r>
            <a:endParaRPr lang="en-US" altLang="zh-TW" dirty="0" smtClean="0"/>
          </a:p>
          <a:p>
            <a:pPr marL="0" indent="0">
              <a:buNone/>
            </a:pPr>
            <a:r>
              <a:rPr lang="en-US" altLang="zh-TW" dirty="0"/>
              <a:t>	</a:t>
            </a:r>
            <a:r>
              <a:rPr lang="en-US" altLang="zh-TW" dirty="0" smtClean="0"/>
              <a:t>B.2.</a:t>
            </a:r>
            <a:r>
              <a:rPr lang="zh-TW" altLang="en-US" dirty="0"/>
              <a:t>實測</a:t>
            </a:r>
            <a:r>
              <a:rPr lang="zh-TW" altLang="en-US" dirty="0" smtClean="0"/>
              <a:t>案例</a:t>
            </a:r>
            <a:endParaRPr lang="en-US" altLang="zh-TW" dirty="0" smtClean="0"/>
          </a:p>
          <a:p>
            <a:pPr marL="0" indent="0">
              <a:buNone/>
            </a:pPr>
            <a:r>
              <a:rPr lang="en-US" altLang="zh-TW" dirty="0" smtClean="0"/>
              <a:t>C.</a:t>
            </a:r>
            <a:r>
              <a:rPr lang="zh-TW" altLang="en-US" dirty="0" smtClean="0"/>
              <a:t>強大的網頁偵測工具：</a:t>
            </a:r>
            <a:r>
              <a:rPr lang="en-US" altLang="zh-TW" dirty="0" smtClean="0"/>
              <a:t>Developer Tools</a:t>
            </a:r>
          </a:p>
          <a:p>
            <a:pPr marL="0" indent="0">
              <a:buNone/>
            </a:pPr>
            <a:r>
              <a:rPr lang="en-US" altLang="zh-TW" dirty="0"/>
              <a:t>	</a:t>
            </a:r>
            <a:r>
              <a:rPr lang="en-US" altLang="zh-TW" dirty="0" smtClean="0"/>
              <a:t>C.1.</a:t>
            </a:r>
            <a:r>
              <a:rPr lang="zh-TW" altLang="en-US" dirty="0"/>
              <a:t>實測</a:t>
            </a:r>
            <a:r>
              <a:rPr lang="zh-TW" altLang="en-US" dirty="0" smtClean="0"/>
              <a:t>案例</a:t>
            </a:r>
            <a:endParaRPr lang="en-US" altLang="zh-TW" dirty="0"/>
          </a:p>
        </p:txBody>
      </p:sp>
      <p:grpSp>
        <p:nvGrpSpPr>
          <p:cNvPr id="4" name="群組 3"/>
          <p:cNvGrpSpPr/>
          <p:nvPr/>
        </p:nvGrpSpPr>
        <p:grpSpPr>
          <a:xfrm>
            <a:off x="0" y="6241875"/>
            <a:ext cx="9144000" cy="461665"/>
            <a:chOff x="0" y="5647634"/>
            <a:chExt cx="12192000" cy="615553"/>
          </a:xfrm>
        </p:grpSpPr>
        <p:sp>
          <p:nvSpPr>
            <p:cNvPr id="5" name="矩形 4"/>
            <p:cNvSpPr/>
            <p:nvPr/>
          </p:nvSpPr>
          <p:spPr>
            <a:xfrm>
              <a:off x="1536700" y="5647634"/>
              <a:ext cx="10655300" cy="615553"/>
            </a:xfrm>
            <a:prstGeom prst="rect">
              <a:avLst/>
            </a:prstGeom>
            <a:solidFill>
              <a:schemeClr val="accent5">
                <a:lumMod val="60000"/>
                <a:lumOff val="40000"/>
              </a:schemeClr>
            </a:solidFill>
          </p:spPr>
          <p:txBody>
            <a:bodyPr wrap="square">
              <a:spAutoFit/>
            </a:bodyPr>
            <a:lstStyle/>
            <a:p>
              <a:r>
                <a:rPr lang="zh-TW" altLang="en-US" sz="2400" dirty="0">
                  <a:solidFill>
                    <a:schemeClr val="bg1"/>
                  </a:solidFill>
                  <a:latin typeface="AaYuanQiman" panose="00020600040101010101" pitchFamily="18" charset="-122"/>
                  <a:ea typeface="AaYuanQiman" panose="00020600040101010101" pitchFamily="18" charset="-122"/>
                </a:rPr>
                <a:t>新型態資安實務課程計畫</a:t>
              </a:r>
            </a:p>
          </p:txBody>
        </p:sp>
        <p:sp>
          <p:nvSpPr>
            <p:cNvPr id="6" name="矩形 5"/>
            <p:cNvSpPr/>
            <p:nvPr/>
          </p:nvSpPr>
          <p:spPr>
            <a:xfrm>
              <a:off x="0" y="5647634"/>
              <a:ext cx="1477328" cy="615553"/>
            </a:xfrm>
            <a:prstGeom prst="rect">
              <a:avLst/>
            </a:prstGeom>
            <a:solidFill>
              <a:srgbClr val="92D050"/>
            </a:solidFill>
          </p:spPr>
          <p:txBody>
            <a:bodyPr wrap="none">
              <a:spAutoFit/>
            </a:bodyPr>
            <a:lstStyle/>
            <a:p>
              <a:r>
                <a:rPr lang="zh-TW" altLang="en-US" sz="2400" dirty="0">
                  <a:effectLst>
                    <a:outerShdw blurRad="38100" dist="38100" dir="2700000" algn="tl">
                      <a:srgbClr val="000000">
                        <a:alpha val="43137"/>
                      </a:srgbClr>
                    </a:outerShdw>
                  </a:effectLst>
                  <a:latin typeface="AaYuanQiman" panose="00020600040101010101" pitchFamily="18" charset="-122"/>
                  <a:ea typeface="AaYuanQiman" panose="00020600040101010101" pitchFamily="18" charset="-122"/>
                </a:rPr>
                <a:t>教育部</a:t>
              </a:r>
            </a:p>
          </p:txBody>
        </p:sp>
      </p:grpSp>
      <p:sp>
        <p:nvSpPr>
          <p:cNvPr id="7" name="投影片編號版面配置區 6"/>
          <p:cNvSpPr>
            <a:spLocks noGrp="1"/>
          </p:cNvSpPr>
          <p:nvPr>
            <p:ph type="sldNum" sz="quarter" idx="12"/>
          </p:nvPr>
        </p:nvSpPr>
        <p:spPr/>
        <p:txBody>
          <a:bodyPr/>
          <a:lstStyle/>
          <a:p>
            <a:fld id="{C5018212-ED78-4088-9EF2-5C15BA7813C8}" type="slidenum">
              <a:rPr lang="zh-TW" altLang="en-US" smtClean="0"/>
              <a:t>2</a:t>
            </a:fld>
            <a:endParaRPr lang="zh-TW" altLang="en-US"/>
          </a:p>
        </p:txBody>
      </p:sp>
    </p:spTree>
    <p:extLst>
      <p:ext uri="{BB962C8B-B14F-4D97-AF65-F5344CB8AC3E}">
        <p14:creationId xmlns:p14="http://schemas.microsoft.com/office/powerpoint/2010/main" val="8303080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1590675" y="1181942"/>
            <a:ext cx="5962650" cy="5010150"/>
          </a:xfrm>
          <a:prstGeom prst="rect">
            <a:avLst/>
          </a:prstGeom>
        </p:spPr>
      </p:pic>
      <p:sp>
        <p:nvSpPr>
          <p:cNvPr id="2" name="標題 1"/>
          <p:cNvSpPr>
            <a:spLocks noGrp="1"/>
          </p:cNvSpPr>
          <p:nvPr>
            <p:ph type="title"/>
          </p:nvPr>
        </p:nvSpPr>
        <p:spPr>
          <a:xfrm>
            <a:off x="628650" y="365127"/>
            <a:ext cx="7886700" cy="951610"/>
          </a:xfrm>
        </p:spPr>
        <p:txBody>
          <a:bodyPr>
            <a:normAutofit/>
          </a:bodyPr>
          <a:lstStyle/>
          <a:p>
            <a:r>
              <a:rPr lang="en-US" altLang="zh-TW" dirty="0" smtClean="0"/>
              <a:t>B.1.Windows</a:t>
            </a:r>
            <a:r>
              <a:rPr lang="zh-TW" altLang="en-US" dirty="0"/>
              <a:t>安裝</a:t>
            </a:r>
            <a:r>
              <a:rPr lang="zh-TW" altLang="en-US" dirty="0" smtClean="0"/>
              <a:t>過程 </a:t>
            </a:r>
            <a:r>
              <a:rPr lang="en-US" altLang="zh-TW" dirty="0" smtClean="0"/>
              <a:t>– </a:t>
            </a:r>
            <a:r>
              <a:rPr lang="zh-TW" altLang="en-US" dirty="0" smtClean="0"/>
              <a:t>安</a:t>
            </a:r>
            <a:r>
              <a:rPr lang="zh-TW" altLang="en-US" dirty="0"/>
              <a:t>裝</a:t>
            </a:r>
          </a:p>
        </p:txBody>
      </p:sp>
      <p:sp>
        <p:nvSpPr>
          <p:cNvPr id="4" name="投影片編號版面配置區 3"/>
          <p:cNvSpPr>
            <a:spLocks noGrp="1"/>
          </p:cNvSpPr>
          <p:nvPr>
            <p:ph type="sldNum" sz="quarter" idx="12"/>
          </p:nvPr>
        </p:nvSpPr>
        <p:spPr/>
        <p:txBody>
          <a:bodyPr/>
          <a:lstStyle/>
          <a:p>
            <a:fld id="{C5018212-ED78-4088-9EF2-5C15BA7813C8}" type="slidenum">
              <a:rPr lang="zh-TW" altLang="en-US" smtClean="0"/>
              <a:t>20</a:t>
            </a:fld>
            <a:endParaRPr lang="zh-TW" altLang="en-US"/>
          </a:p>
        </p:txBody>
      </p:sp>
      <p:grpSp>
        <p:nvGrpSpPr>
          <p:cNvPr id="5" name="群組 4"/>
          <p:cNvGrpSpPr/>
          <p:nvPr/>
        </p:nvGrpSpPr>
        <p:grpSpPr>
          <a:xfrm>
            <a:off x="0" y="6241875"/>
            <a:ext cx="9144000" cy="461665"/>
            <a:chOff x="0" y="5647634"/>
            <a:chExt cx="12192000" cy="615553"/>
          </a:xfrm>
        </p:grpSpPr>
        <p:sp>
          <p:nvSpPr>
            <p:cNvPr id="6" name="矩形 5"/>
            <p:cNvSpPr/>
            <p:nvPr/>
          </p:nvSpPr>
          <p:spPr>
            <a:xfrm>
              <a:off x="1536700" y="5647634"/>
              <a:ext cx="10655300" cy="615553"/>
            </a:xfrm>
            <a:prstGeom prst="rect">
              <a:avLst/>
            </a:prstGeom>
            <a:solidFill>
              <a:schemeClr val="accent5">
                <a:lumMod val="60000"/>
                <a:lumOff val="40000"/>
              </a:schemeClr>
            </a:solidFill>
          </p:spPr>
          <p:txBody>
            <a:bodyPr wrap="square">
              <a:spAutoFit/>
            </a:bodyPr>
            <a:lstStyle/>
            <a:p>
              <a:r>
                <a:rPr lang="zh-TW" altLang="en-US" sz="2400" dirty="0">
                  <a:solidFill>
                    <a:schemeClr val="bg1"/>
                  </a:solidFill>
                  <a:latin typeface="AaYuanQiman" panose="00020600040101010101" pitchFamily="18" charset="-122"/>
                  <a:ea typeface="AaYuanQiman" panose="00020600040101010101" pitchFamily="18" charset="-122"/>
                </a:rPr>
                <a:t>新型態資安實務課程計畫</a:t>
              </a:r>
            </a:p>
          </p:txBody>
        </p:sp>
        <p:sp>
          <p:nvSpPr>
            <p:cNvPr id="7" name="矩形 6"/>
            <p:cNvSpPr/>
            <p:nvPr/>
          </p:nvSpPr>
          <p:spPr>
            <a:xfrm>
              <a:off x="0" y="5647634"/>
              <a:ext cx="1477328" cy="615553"/>
            </a:xfrm>
            <a:prstGeom prst="rect">
              <a:avLst/>
            </a:prstGeom>
            <a:solidFill>
              <a:srgbClr val="92D050"/>
            </a:solidFill>
          </p:spPr>
          <p:txBody>
            <a:bodyPr wrap="none">
              <a:spAutoFit/>
            </a:bodyPr>
            <a:lstStyle/>
            <a:p>
              <a:r>
                <a:rPr lang="zh-TW" altLang="en-US" sz="2400" dirty="0">
                  <a:effectLst>
                    <a:outerShdw blurRad="38100" dist="38100" dir="2700000" algn="tl">
                      <a:srgbClr val="000000">
                        <a:alpha val="43137"/>
                      </a:srgbClr>
                    </a:outerShdw>
                  </a:effectLst>
                  <a:latin typeface="AaYuanQiman" panose="00020600040101010101" pitchFamily="18" charset="-122"/>
                  <a:ea typeface="AaYuanQiman" panose="00020600040101010101" pitchFamily="18" charset="-122"/>
                </a:rPr>
                <a:t>教育部</a:t>
              </a:r>
            </a:p>
          </p:txBody>
        </p:sp>
      </p:grpSp>
    </p:spTree>
    <p:extLst>
      <p:ext uri="{BB962C8B-B14F-4D97-AF65-F5344CB8AC3E}">
        <p14:creationId xmlns:p14="http://schemas.microsoft.com/office/powerpoint/2010/main" val="42096502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p:cNvPicPr>
            <a:picLocks noChangeAspect="1"/>
          </p:cNvPicPr>
          <p:nvPr/>
        </p:nvPicPr>
        <p:blipFill>
          <a:blip r:embed="rId2"/>
          <a:stretch>
            <a:fillRect/>
          </a:stretch>
        </p:blipFill>
        <p:spPr>
          <a:xfrm>
            <a:off x="1590675" y="1181942"/>
            <a:ext cx="5962650" cy="5010150"/>
          </a:xfrm>
          <a:prstGeom prst="rect">
            <a:avLst/>
          </a:prstGeom>
        </p:spPr>
      </p:pic>
      <p:sp>
        <p:nvSpPr>
          <p:cNvPr id="2" name="標題 1"/>
          <p:cNvSpPr>
            <a:spLocks noGrp="1"/>
          </p:cNvSpPr>
          <p:nvPr>
            <p:ph type="title"/>
          </p:nvPr>
        </p:nvSpPr>
        <p:spPr>
          <a:xfrm>
            <a:off x="628650" y="365127"/>
            <a:ext cx="7886700" cy="951610"/>
          </a:xfrm>
        </p:spPr>
        <p:txBody>
          <a:bodyPr>
            <a:normAutofit/>
          </a:bodyPr>
          <a:lstStyle/>
          <a:p>
            <a:r>
              <a:rPr lang="en-US" altLang="zh-TW" dirty="0" smtClean="0"/>
              <a:t>B.1.Windows</a:t>
            </a:r>
            <a:r>
              <a:rPr lang="zh-TW" altLang="en-US" dirty="0"/>
              <a:t>安裝</a:t>
            </a:r>
            <a:r>
              <a:rPr lang="zh-TW" altLang="en-US" dirty="0" smtClean="0"/>
              <a:t>過程 </a:t>
            </a:r>
            <a:r>
              <a:rPr lang="en-US" altLang="zh-TW" dirty="0" smtClean="0"/>
              <a:t>– </a:t>
            </a:r>
            <a:r>
              <a:rPr lang="zh-TW" altLang="en-US" dirty="0" smtClean="0"/>
              <a:t>安</a:t>
            </a:r>
            <a:r>
              <a:rPr lang="zh-TW" altLang="en-US" dirty="0"/>
              <a:t>裝</a:t>
            </a:r>
          </a:p>
        </p:txBody>
      </p:sp>
      <p:sp>
        <p:nvSpPr>
          <p:cNvPr id="4" name="投影片編號版面配置區 3"/>
          <p:cNvSpPr>
            <a:spLocks noGrp="1"/>
          </p:cNvSpPr>
          <p:nvPr>
            <p:ph type="sldNum" sz="quarter" idx="12"/>
          </p:nvPr>
        </p:nvSpPr>
        <p:spPr/>
        <p:txBody>
          <a:bodyPr/>
          <a:lstStyle/>
          <a:p>
            <a:fld id="{C5018212-ED78-4088-9EF2-5C15BA7813C8}" type="slidenum">
              <a:rPr lang="zh-TW" altLang="en-US" smtClean="0"/>
              <a:t>21</a:t>
            </a:fld>
            <a:endParaRPr lang="zh-TW" altLang="en-US"/>
          </a:p>
        </p:txBody>
      </p:sp>
      <p:grpSp>
        <p:nvGrpSpPr>
          <p:cNvPr id="5" name="群組 4"/>
          <p:cNvGrpSpPr/>
          <p:nvPr/>
        </p:nvGrpSpPr>
        <p:grpSpPr>
          <a:xfrm>
            <a:off x="0" y="6241875"/>
            <a:ext cx="9144000" cy="461665"/>
            <a:chOff x="0" y="5647634"/>
            <a:chExt cx="12192000" cy="615553"/>
          </a:xfrm>
        </p:grpSpPr>
        <p:sp>
          <p:nvSpPr>
            <p:cNvPr id="6" name="矩形 5"/>
            <p:cNvSpPr/>
            <p:nvPr/>
          </p:nvSpPr>
          <p:spPr>
            <a:xfrm>
              <a:off x="1536700" y="5647634"/>
              <a:ext cx="10655300" cy="615553"/>
            </a:xfrm>
            <a:prstGeom prst="rect">
              <a:avLst/>
            </a:prstGeom>
            <a:solidFill>
              <a:schemeClr val="accent5">
                <a:lumMod val="60000"/>
                <a:lumOff val="40000"/>
              </a:schemeClr>
            </a:solidFill>
          </p:spPr>
          <p:txBody>
            <a:bodyPr wrap="square">
              <a:spAutoFit/>
            </a:bodyPr>
            <a:lstStyle/>
            <a:p>
              <a:r>
                <a:rPr lang="zh-TW" altLang="en-US" sz="2400" dirty="0">
                  <a:solidFill>
                    <a:schemeClr val="bg1"/>
                  </a:solidFill>
                  <a:latin typeface="AaYuanQiman" panose="00020600040101010101" pitchFamily="18" charset="-122"/>
                  <a:ea typeface="AaYuanQiman" panose="00020600040101010101" pitchFamily="18" charset="-122"/>
                </a:rPr>
                <a:t>新型態資安實務課程計畫</a:t>
              </a:r>
            </a:p>
          </p:txBody>
        </p:sp>
        <p:sp>
          <p:nvSpPr>
            <p:cNvPr id="7" name="矩形 6"/>
            <p:cNvSpPr/>
            <p:nvPr/>
          </p:nvSpPr>
          <p:spPr>
            <a:xfrm>
              <a:off x="0" y="5647634"/>
              <a:ext cx="1477328" cy="615553"/>
            </a:xfrm>
            <a:prstGeom prst="rect">
              <a:avLst/>
            </a:prstGeom>
            <a:solidFill>
              <a:srgbClr val="92D050"/>
            </a:solidFill>
          </p:spPr>
          <p:txBody>
            <a:bodyPr wrap="none">
              <a:spAutoFit/>
            </a:bodyPr>
            <a:lstStyle/>
            <a:p>
              <a:r>
                <a:rPr lang="zh-TW" altLang="en-US" sz="2400" dirty="0">
                  <a:effectLst>
                    <a:outerShdw blurRad="38100" dist="38100" dir="2700000" algn="tl">
                      <a:srgbClr val="000000">
                        <a:alpha val="43137"/>
                      </a:srgbClr>
                    </a:outerShdw>
                  </a:effectLst>
                  <a:latin typeface="AaYuanQiman" panose="00020600040101010101" pitchFamily="18" charset="-122"/>
                  <a:ea typeface="AaYuanQiman" panose="00020600040101010101" pitchFamily="18" charset="-122"/>
                </a:rPr>
                <a:t>教育部</a:t>
              </a:r>
            </a:p>
          </p:txBody>
        </p:sp>
      </p:grpSp>
    </p:spTree>
    <p:extLst>
      <p:ext uri="{BB962C8B-B14F-4D97-AF65-F5344CB8AC3E}">
        <p14:creationId xmlns:p14="http://schemas.microsoft.com/office/powerpoint/2010/main" val="12340898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1590675" y="1189101"/>
            <a:ext cx="5962650" cy="5010150"/>
          </a:xfrm>
          <a:prstGeom prst="rect">
            <a:avLst/>
          </a:prstGeom>
        </p:spPr>
      </p:pic>
      <p:sp>
        <p:nvSpPr>
          <p:cNvPr id="2" name="標題 1"/>
          <p:cNvSpPr>
            <a:spLocks noGrp="1"/>
          </p:cNvSpPr>
          <p:nvPr>
            <p:ph type="title"/>
          </p:nvPr>
        </p:nvSpPr>
        <p:spPr>
          <a:xfrm>
            <a:off x="628650" y="365127"/>
            <a:ext cx="7886700" cy="951610"/>
          </a:xfrm>
        </p:spPr>
        <p:txBody>
          <a:bodyPr>
            <a:normAutofit/>
          </a:bodyPr>
          <a:lstStyle/>
          <a:p>
            <a:r>
              <a:rPr lang="en-US" altLang="zh-TW" dirty="0" smtClean="0"/>
              <a:t>B.1.Windows</a:t>
            </a:r>
            <a:r>
              <a:rPr lang="zh-TW" altLang="en-US" dirty="0"/>
              <a:t>安裝</a:t>
            </a:r>
            <a:r>
              <a:rPr lang="zh-TW" altLang="en-US" dirty="0" smtClean="0"/>
              <a:t>過程 </a:t>
            </a:r>
            <a:r>
              <a:rPr lang="en-US" altLang="zh-TW" dirty="0" smtClean="0"/>
              <a:t>– </a:t>
            </a:r>
            <a:r>
              <a:rPr lang="zh-TW" altLang="en-US" dirty="0" smtClean="0"/>
              <a:t>安</a:t>
            </a:r>
            <a:r>
              <a:rPr lang="zh-TW" altLang="en-US" dirty="0"/>
              <a:t>裝</a:t>
            </a:r>
          </a:p>
        </p:txBody>
      </p:sp>
      <p:sp>
        <p:nvSpPr>
          <p:cNvPr id="4" name="投影片編號版面配置區 3"/>
          <p:cNvSpPr>
            <a:spLocks noGrp="1"/>
          </p:cNvSpPr>
          <p:nvPr>
            <p:ph type="sldNum" sz="quarter" idx="12"/>
          </p:nvPr>
        </p:nvSpPr>
        <p:spPr/>
        <p:txBody>
          <a:bodyPr/>
          <a:lstStyle/>
          <a:p>
            <a:fld id="{C5018212-ED78-4088-9EF2-5C15BA7813C8}" type="slidenum">
              <a:rPr lang="zh-TW" altLang="en-US" smtClean="0"/>
              <a:t>22</a:t>
            </a:fld>
            <a:endParaRPr lang="zh-TW" altLang="en-US"/>
          </a:p>
        </p:txBody>
      </p:sp>
      <p:grpSp>
        <p:nvGrpSpPr>
          <p:cNvPr id="5" name="群組 4"/>
          <p:cNvGrpSpPr/>
          <p:nvPr/>
        </p:nvGrpSpPr>
        <p:grpSpPr>
          <a:xfrm>
            <a:off x="0" y="6241875"/>
            <a:ext cx="9144000" cy="461665"/>
            <a:chOff x="0" y="5647634"/>
            <a:chExt cx="12192000" cy="615553"/>
          </a:xfrm>
        </p:grpSpPr>
        <p:sp>
          <p:nvSpPr>
            <p:cNvPr id="6" name="矩形 5"/>
            <p:cNvSpPr/>
            <p:nvPr/>
          </p:nvSpPr>
          <p:spPr>
            <a:xfrm>
              <a:off x="1536700" y="5647634"/>
              <a:ext cx="10655300" cy="615553"/>
            </a:xfrm>
            <a:prstGeom prst="rect">
              <a:avLst/>
            </a:prstGeom>
            <a:solidFill>
              <a:schemeClr val="accent5">
                <a:lumMod val="60000"/>
                <a:lumOff val="40000"/>
              </a:schemeClr>
            </a:solidFill>
          </p:spPr>
          <p:txBody>
            <a:bodyPr wrap="square">
              <a:spAutoFit/>
            </a:bodyPr>
            <a:lstStyle/>
            <a:p>
              <a:r>
                <a:rPr lang="zh-TW" altLang="en-US" sz="2400" dirty="0">
                  <a:solidFill>
                    <a:schemeClr val="bg1"/>
                  </a:solidFill>
                  <a:latin typeface="AaYuanQiman" panose="00020600040101010101" pitchFamily="18" charset="-122"/>
                  <a:ea typeface="AaYuanQiman" panose="00020600040101010101" pitchFamily="18" charset="-122"/>
                </a:rPr>
                <a:t>新型態資安實務課程計畫</a:t>
              </a:r>
            </a:p>
          </p:txBody>
        </p:sp>
        <p:sp>
          <p:nvSpPr>
            <p:cNvPr id="7" name="矩形 6"/>
            <p:cNvSpPr/>
            <p:nvPr/>
          </p:nvSpPr>
          <p:spPr>
            <a:xfrm>
              <a:off x="0" y="5647634"/>
              <a:ext cx="1477328" cy="615553"/>
            </a:xfrm>
            <a:prstGeom prst="rect">
              <a:avLst/>
            </a:prstGeom>
            <a:solidFill>
              <a:srgbClr val="92D050"/>
            </a:solidFill>
          </p:spPr>
          <p:txBody>
            <a:bodyPr wrap="none">
              <a:spAutoFit/>
            </a:bodyPr>
            <a:lstStyle/>
            <a:p>
              <a:r>
                <a:rPr lang="zh-TW" altLang="en-US" sz="2400" dirty="0">
                  <a:effectLst>
                    <a:outerShdw blurRad="38100" dist="38100" dir="2700000" algn="tl">
                      <a:srgbClr val="000000">
                        <a:alpha val="43137"/>
                      </a:srgbClr>
                    </a:outerShdw>
                  </a:effectLst>
                  <a:latin typeface="AaYuanQiman" panose="00020600040101010101" pitchFamily="18" charset="-122"/>
                  <a:ea typeface="AaYuanQiman" panose="00020600040101010101" pitchFamily="18" charset="-122"/>
                </a:rPr>
                <a:t>教育部</a:t>
              </a:r>
            </a:p>
          </p:txBody>
        </p:sp>
      </p:grpSp>
    </p:spTree>
    <p:extLst>
      <p:ext uri="{BB962C8B-B14F-4D97-AF65-F5344CB8AC3E}">
        <p14:creationId xmlns:p14="http://schemas.microsoft.com/office/powerpoint/2010/main" val="34791787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1610"/>
          </a:xfrm>
        </p:spPr>
        <p:txBody>
          <a:bodyPr>
            <a:normAutofit fontScale="90000"/>
          </a:bodyPr>
          <a:lstStyle/>
          <a:p>
            <a:r>
              <a:rPr lang="en-US" altLang="zh-TW" dirty="0" smtClean="0"/>
              <a:t>B.1.Windows</a:t>
            </a:r>
            <a:r>
              <a:rPr lang="zh-TW" altLang="en-US" dirty="0"/>
              <a:t>安裝</a:t>
            </a:r>
            <a:r>
              <a:rPr lang="zh-TW" altLang="en-US" dirty="0" smtClean="0"/>
              <a:t>過程 </a:t>
            </a:r>
            <a:r>
              <a:rPr lang="en-US" altLang="zh-TW" dirty="0" smtClean="0"/>
              <a:t>– </a:t>
            </a:r>
            <a:r>
              <a:rPr lang="zh-TW" altLang="en-US" dirty="0" smtClean="0"/>
              <a:t>使用方法</a:t>
            </a:r>
            <a:endParaRPr lang="zh-TW" altLang="en-US" dirty="0"/>
          </a:p>
        </p:txBody>
      </p:sp>
      <p:sp>
        <p:nvSpPr>
          <p:cNvPr id="4" name="投影片編號版面配置區 3"/>
          <p:cNvSpPr>
            <a:spLocks noGrp="1"/>
          </p:cNvSpPr>
          <p:nvPr>
            <p:ph type="sldNum" sz="quarter" idx="12"/>
          </p:nvPr>
        </p:nvSpPr>
        <p:spPr/>
        <p:txBody>
          <a:bodyPr/>
          <a:lstStyle/>
          <a:p>
            <a:fld id="{C5018212-ED78-4088-9EF2-5C15BA7813C8}" type="slidenum">
              <a:rPr lang="zh-TW" altLang="en-US" smtClean="0"/>
              <a:t>23</a:t>
            </a:fld>
            <a:endParaRPr lang="zh-TW" altLang="en-US"/>
          </a:p>
        </p:txBody>
      </p:sp>
      <p:grpSp>
        <p:nvGrpSpPr>
          <p:cNvPr id="5" name="群組 4"/>
          <p:cNvGrpSpPr/>
          <p:nvPr/>
        </p:nvGrpSpPr>
        <p:grpSpPr>
          <a:xfrm>
            <a:off x="0" y="6241875"/>
            <a:ext cx="9144000" cy="461665"/>
            <a:chOff x="0" y="5647634"/>
            <a:chExt cx="12192000" cy="615553"/>
          </a:xfrm>
        </p:grpSpPr>
        <p:sp>
          <p:nvSpPr>
            <p:cNvPr id="6" name="矩形 5"/>
            <p:cNvSpPr/>
            <p:nvPr/>
          </p:nvSpPr>
          <p:spPr>
            <a:xfrm>
              <a:off x="1536700" y="5647634"/>
              <a:ext cx="10655300" cy="615553"/>
            </a:xfrm>
            <a:prstGeom prst="rect">
              <a:avLst/>
            </a:prstGeom>
            <a:solidFill>
              <a:schemeClr val="accent5">
                <a:lumMod val="60000"/>
                <a:lumOff val="40000"/>
              </a:schemeClr>
            </a:solidFill>
          </p:spPr>
          <p:txBody>
            <a:bodyPr wrap="square">
              <a:spAutoFit/>
            </a:bodyPr>
            <a:lstStyle/>
            <a:p>
              <a:r>
                <a:rPr lang="zh-TW" altLang="en-US" sz="2400" dirty="0">
                  <a:solidFill>
                    <a:schemeClr val="bg1"/>
                  </a:solidFill>
                  <a:latin typeface="AaYuanQiman" panose="00020600040101010101" pitchFamily="18" charset="-122"/>
                  <a:ea typeface="AaYuanQiman" panose="00020600040101010101" pitchFamily="18" charset="-122"/>
                </a:rPr>
                <a:t>新型態資安實務課程計畫</a:t>
              </a:r>
            </a:p>
          </p:txBody>
        </p:sp>
        <p:sp>
          <p:nvSpPr>
            <p:cNvPr id="7" name="矩形 6"/>
            <p:cNvSpPr/>
            <p:nvPr/>
          </p:nvSpPr>
          <p:spPr>
            <a:xfrm>
              <a:off x="0" y="5647634"/>
              <a:ext cx="1477328" cy="615553"/>
            </a:xfrm>
            <a:prstGeom prst="rect">
              <a:avLst/>
            </a:prstGeom>
            <a:solidFill>
              <a:srgbClr val="92D050"/>
            </a:solidFill>
          </p:spPr>
          <p:txBody>
            <a:bodyPr wrap="none">
              <a:spAutoFit/>
            </a:bodyPr>
            <a:lstStyle/>
            <a:p>
              <a:r>
                <a:rPr lang="zh-TW" altLang="en-US" sz="2400" dirty="0">
                  <a:effectLst>
                    <a:outerShdw blurRad="38100" dist="38100" dir="2700000" algn="tl">
                      <a:srgbClr val="000000">
                        <a:alpha val="43137"/>
                      </a:srgbClr>
                    </a:outerShdw>
                  </a:effectLst>
                  <a:latin typeface="AaYuanQiman" panose="00020600040101010101" pitchFamily="18" charset="-122"/>
                  <a:ea typeface="AaYuanQiman" panose="00020600040101010101" pitchFamily="18" charset="-122"/>
                </a:rPr>
                <a:t>教育部</a:t>
              </a:r>
            </a:p>
          </p:txBody>
        </p:sp>
      </p:grpSp>
      <p:pic>
        <p:nvPicPr>
          <p:cNvPr id="8" name="圖片 7"/>
          <p:cNvPicPr>
            <a:picLocks noChangeAspect="1"/>
          </p:cNvPicPr>
          <p:nvPr/>
        </p:nvPicPr>
        <p:blipFill>
          <a:blip r:embed="rId2"/>
          <a:stretch>
            <a:fillRect/>
          </a:stretch>
        </p:blipFill>
        <p:spPr>
          <a:xfrm>
            <a:off x="1608446" y="1446102"/>
            <a:ext cx="5927107" cy="4434062"/>
          </a:xfrm>
          <a:prstGeom prst="rect">
            <a:avLst/>
          </a:prstGeom>
        </p:spPr>
      </p:pic>
    </p:spTree>
    <p:extLst>
      <p:ext uri="{BB962C8B-B14F-4D97-AF65-F5344CB8AC3E}">
        <p14:creationId xmlns:p14="http://schemas.microsoft.com/office/powerpoint/2010/main" val="3331789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1622928" y="1451519"/>
            <a:ext cx="5912625" cy="4423228"/>
          </a:xfrm>
          <a:prstGeom prst="rect">
            <a:avLst/>
          </a:prstGeom>
        </p:spPr>
      </p:pic>
      <p:sp>
        <p:nvSpPr>
          <p:cNvPr id="2" name="標題 1"/>
          <p:cNvSpPr>
            <a:spLocks noGrp="1"/>
          </p:cNvSpPr>
          <p:nvPr>
            <p:ph type="title"/>
          </p:nvPr>
        </p:nvSpPr>
        <p:spPr>
          <a:xfrm>
            <a:off x="628650" y="365127"/>
            <a:ext cx="7886700" cy="951610"/>
          </a:xfrm>
        </p:spPr>
        <p:txBody>
          <a:bodyPr>
            <a:normAutofit fontScale="90000"/>
          </a:bodyPr>
          <a:lstStyle/>
          <a:p>
            <a:r>
              <a:rPr lang="en-US" altLang="zh-TW" dirty="0" smtClean="0"/>
              <a:t>B.1.Windows</a:t>
            </a:r>
            <a:r>
              <a:rPr lang="zh-TW" altLang="en-US" dirty="0"/>
              <a:t>安裝</a:t>
            </a:r>
            <a:r>
              <a:rPr lang="zh-TW" altLang="en-US" dirty="0" smtClean="0"/>
              <a:t>過程 </a:t>
            </a:r>
            <a:r>
              <a:rPr lang="en-US" altLang="zh-TW" dirty="0" smtClean="0"/>
              <a:t>– </a:t>
            </a:r>
            <a:r>
              <a:rPr lang="zh-TW" altLang="en-US" dirty="0" smtClean="0"/>
              <a:t>使用方法</a:t>
            </a:r>
            <a:endParaRPr lang="zh-TW" altLang="en-US" dirty="0"/>
          </a:p>
        </p:txBody>
      </p:sp>
      <p:sp>
        <p:nvSpPr>
          <p:cNvPr id="4" name="投影片編號版面配置區 3"/>
          <p:cNvSpPr>
            <a:spLocks noGrp="1"/>
          </p:cNvSpPr>
          <p:nvPr>
            <p:ph type="sldNum" sz="quarter" idx="12"/>
          </p:nvPr>
        </p:nvSpPr>
        <p:spPr/>
        <p:txBody>
          <a:bodyPr/>
          <a:lstStyle/>
          <a:p>
            <a:fld id="{C5018212-ED78-4088-9EF2-5C15BA7813C8}" type="slidenum">
              <a:rPr lang="zh-TW" altLang="en-US" smtClean="0"/>
              <a:t>24</a:t>
            </a:fld>
            <a:endParaRPr lang="zh-TW" altLang="en-US"/>
          </a:p>
        </p:txBody>
      </p:sp>
      <p:grpSp>
        <p:nvGrpSpPr>
          <p:cNvPr id="5" name="群組 4"/>
          <p:cNvGrpSpPr/>
          <p:nvPr/>
        </p:nvGrpSpPr>
        <p:grpSpPr>
          <a:xfrm>
            <a:off x="0" y="6241875"/>
            <a:ext cx="9144000" cy="461665"/>
            <a:chOff x="0" y="5647634"/>
            <a:chExt cx="12192000" cy="615553"/>
          </a:xfrm>
        </p:grpSpPr>
        <p:sp>
          <p:nvSpPr>
            <p:cNvPr id="6" name="矩形 5"/>
            <p:cNvSpPr/>
            <p:nvPr/>
          </p:nvSpPr>
          <p:spPr>
            <a:xfrm>
              <a:off x="1536700" y="5647634"/>
              <a:ext cx="10655300" cy="615553"/>
            </a:xfrm>
            <a:prstGeom prst="rect">
              <a:avLst/>
            </a:prstGeom>
            <a:solidFill>
              <a:schemeClr val="accent5">
                <a:lumMod val="60000"/>
                <a:lumOff val="40000"/>
              </a:schemeClr>
            </a:solidFill>
          </p:spPr>
          <p:txBody>
            <a:bodyPr wrap="square">
              <a:spAutoFit/>
            </a:bodyPr>
            <a:lstStyle/>
            <a:p>
              <a:r>
                <a:rPr lang="zh-TW" altLang="en-US" sz="2400" dirty="0">
                  <a:solidFill>
                    <a:schemeClr val="bg1"/>
                  </a:solidFill>
                  <a:latin typeface="AaYuanQiman" panose="00020600040101010101" pitchFamily="18" charset="-122"/>
                  <a:ea typeface="AaYuanQiman" panose="00020600040101010101" pitchFamily="18" charset="-122"/>
                </a:rPr>
                <a:t>新型態資安實務課程計畫</a:t>
              </a:r>
            </a:p>
          </p:txBody>
        </p:sp>
        <p:sp>
          <p:nvSpPr>
            <p:cNvPr id="7" name="矩形 6"/>
            <p:cNvSpPr/>
            <p:nvPr/>
          </p:nvSpPr>
          <p:spPr>
            <a:xfrm>
              <a:off x="0" y="5647634"/>
              <a:ext cx="1477328" cy="615553"/>
            </a:xfrm>
            <a:prstGeom prst="rect">
              <a:avLst/>
            </a:prstGeom>
            <a:solidFill>
              <a:srgbClr val="92D050"/>
            </a:solidFill>
          </p:spPr>
          <p:txBody>
            <a:bodyPr wrap="none">
              <a:spAutoFit/>
            </a:bodyPr>
            <a:lstStyle/>
            <a:p>
              <a:r>
                <a:rPr lang="zh-TW" altLang="en-US" sz="2400" dirty="0">
                  <a:effectLst>
                    <a:outerShdw blurRad="38100" dist="38100" dir="2700000" algn="tl">
                      <a:srgbClr val="000000">
                        <a:alpha val="43137"/>
                      </a:srgbClr>
                    </a:outerShdw>
                  </a:effectLst>
                  <a:latin typeface="AaYuanQiman" panose="00020600040101010101" pitchFamily="18" charset="-122"/>
                  <a:ea typeface="AaYuanQiman" panose="00020600040101010101" pitchFamily="18" charset="-122"/>
                </a:rPr>
                <a:t>教育部</a:t>
              </a:r>
            </a:p>
          </p:txBody>
        </p:sp>
      </p:grpSp>
    </p:spTree>
    <p:extLst>
      <p:ext uri="{BB962C8B-B14F-4D97-AF65-F5344CB8AC3E}">
        <p14:creationId xmlns:p14="http://schemas.microsoft.com/office/powerpoint/2010/main" val="30741819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p:cNvPicPr>
            <a:picLocks noChangeAspect="1"/>
          </p:cNvPicPr>
          <p:nvPr/>
        </p:nvPicPr>
        <p:blipFill>
          <a:blip r:embed="rId2"/>
          <a:stretch>
            <a:fillRect/>
          </a:stretch>
        </p:blipFill>
        <p:spPr>
          <a:xfrm>
            <a:off x="1616900" y="1451519"/>
            <a:ext cx="5910200" cy="4421414"/>
          </a:xfrm>
          <a:prstGeom prst="rect">
            <a:avLst/>
          </a:prstGeom>
        </p:spPr>
      </p:pic>
      <p:sp>
        <p:nvSpPr>
          <p:cNvPr id="2" name="標題 1"/>
          <p:cNvSpPr>
            <a:spLocks noGrp="1"/>
          </p:cNvSpPr>
          <p:nvPr>
            <p:ph type="title"/>
          </p:nvPr>
        </p:nvSpPr>
        <p:spPr>
          <a:xfrm>
            <a:off x="628650" y="365127"/>
            <a:ext cx="7886700" cy="951610"/>
          </a:xfrm>
        </p:spPr>
        <p:txBody>
          <a:bodyPr>
            <a:normAutofit fontScale="90000"/>
          </a:bodyPr>
          <a:lstStyle/>
          <a:p>
            <a:r>
              <a:rPr lang="en-US" altLang="zh-TW" dirty="0" smtClean="0"/>
              <a:t>B.1.Windows</a:t>
            </a:r>
            <a:r>
              <a:rPr lang="zh-TW" altLang="en-US" dirty="0"/>
              <a:t>安裝</a:t>
            </a:r>
            <a:r>
              <a:rPr lang="zh-TW" altLang="en-US" dirty="0" smtClean="0"/>
              <a:t>過程 </a:t>
            </a:r>
            <a:r>
              <a:rPr lang="en-US" altLang="zh-TW" dirty="0" smtClean="0"/>
              <a:t>– </a:t>
            </a:r>
            <a:r>
              <a:rPr lang="zh-TW" altLang="en-US" dirty="0" smtClean="0"/>
              <a:t>使用方法</a:t>
            </a:r>
            <a:endParaRPr lang="zh-TW" altLang="en-US" dirty="0"/>
          </a:p>
        </p:txBody>
      </p:sp>
      <p:sp>
        <p:nvSpPr>
          <p:cNvPr id="4" name="投影片編號版面配置區 3"/>
          <p:cNvSpPr>
            <a:spLocks noGrp="1"/>
          </p:cNvSpPr>
          <p:nvPr>
            <p:ph type="sldNum" sz="quarter" idx="12"/>
          </p:nvPr>
        </p:nvSpPr>
        <p:spPr/>
        <p:txBody>
          <a:bodyPr/>
          <a:lstStyle/>
          <a:p>
            <a:fld id="{C5018212-ED78-4088-9EF2-5C15BA7813C8}" type="slidenum">
              <a:rPr lang="zh-TW" altLang="en-US" smtClean="0"/>
              <a:t>25</a:t>
            </a:fld>
            <a:endParaRPr lang="zh-TW" altLang="en-US"/>
          </a:p>
        </p:txBody>
      </p:sp>
      <p:grpSp>
        <p:nvGrpSpPr>
          <p:cNvPr id="5" name="群組 4"/>
          <p:cNvGrpSpPr/>
          <p:nvPr/>
        </p:nvGrpSpPr>
        <p:grpSpPr>
          <a:xfrm>
            <a:off x="0" y="6241875"/>
            <a:ext cx="9144000" cy="461665"/>
            <a:chOff x="0" y="5647634"/>
            <a:chExt cx="12192000" cy="615553"/>
          </a:xfrm>
        </p:grpSpPr>
        <p:sp>
          <p:nvSpPr>
            <p:cNvPr id="6" name="矩形 5"/>
            <p:cNvSpPr/>
            <p:nvPr/>
          </p:nvSpPr>
          <p:spPr>
            <a:xfrm>
              <a:off x="1536700" y="5647634"/>
              <a:ext cx="10655300" cy="615553"/>
            </a:xfrm>
            <a:prstGeom prst="rect">
              <a:avLst/>
            </a:prstGeom>
            <a:solidFill>
              <a:schemeClr val="accent5">
                <a:lumMod val="60000"/>
                <a:lumOff val="40000"/>
              </a:schemeClr>
            </a:solidFill>
          </p:spPr>
          <p:txBody>
            <a:bodyPr wrap="square">
              <a:spAutoFit/>
            </a:bodyPr>
            <a:lstStyle/>
            <a:p>
              <a:r>
                <a:rPr lang="zh-TW" altLang="en-US" sz="2400" dirty="0">
                  <a:solidFill>
                    <a:schemeClr val="bg1"/>
                  </a:solidFill>
                  <a:latin typeface="AaYuanQiman" panose="00020600040101010101" pitchFamily="18" charset="-122"/>
                  <a:ea typeface="AaYuanQiman" panose="00020600040101010101" pitchFamily="18" charset="-122"/>
                </a:rPr>
                <a:t>新型態資安實務課程計畫</a:t>
              </a:r>
            </a:p>
          </p:txBody>
        </p:sp>
        <p:sp>
          <p:nvSpPr>
            <p:cNvPr id="7" name="矩形 6"/>
            <p:cNvSpPr/>
            <p:nvPr/>
          </p:nvSpPr>
          <p:spPr>
            <a:xfrm>
              <a:off x="0" y="5647634"/>
              <a:ext cx="1477328" cy="615553"/>
            </a:xfrm>
            <a:prstGeom prst="rect">
              <a:avLst/>
            </a:prstGeom>
            <a:solidFill>
              <a:srgbClr val="92D050"/>
            </a:solidFill>
          </p:spPr>
          <p:txBody>
            <a:bodyPr wrap="none">
              <a:spAutoFit/>
            </a:bodyPr>
            <a:lstStyle/>
            <a:p>
              <a:r>
                <a:rPr lang="zh-TW" altLang="en-US" sz="2400" dirty="0">
                  <a:effectLst>
                    <a:outerShdw blurRad="38100" dist="38100" dir="2700000" algn="tl">
                      <a:srgbClr val="000000">
                        <a:alpha val="43137"/>
                      </a:srgbClr>
                    </a:outerShdw>
                  </a:effectLst>
                  <a:latin typeface="AaYuanQiman" panose="00020600040101010101" pitchFamily="18" charset="-122"/>
                  <a:ea typeface="AaYuanQiman" panose="00020600040101010101" pitchFamily="18" charset="-122"/>
                </a:rPr>
                <a:t>教育部</a:t>
              </a:r>
            </a:p>
          </p:txBody>
        </p:sp>
      </p:grpSp>
    </p:spTree>
    <p:extLst>
      <p:ext uri="{BB962C8B-B14F-4D97-AF65-F5344CB8AC3E}">
        <p14:creationId xmlns:p14="http://schemas.microsoft.com/office/powerpoint/2010/main" val="26708925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228600" y="621792"/>
            <a:ext cx="8715456" cy="5532120"/>
          </a:xfrm>
          <a:prstGeom prst="rect">
            <a:avLst/>
          </a:prstGeom>
        </p:spPr>
      </p:pic>
      <p:sp>
        <p:nvSpPr>
          <p:cNvPr id="2" name="標題 1"/>
          <p:cNvSpPr>
            <a:spLocks noGrp="1"/>
          </p:cNvSpPr>
          <p:nvPr>
            <p:ph type="title"/>
          </p:nvPr>
        </p:nvSpPr>
        <p:spPr>
          <a:xfrm>
            <a:off x="551538" y="0"/>
            <a:ext cx="7886700" cy="683310"/>
          </a:xfrm>
        </p:spPr>
        <p:txBody>
          <a:bodyPr>
            <a:normAutofit fontScale="90000"/>
          </a:bodyPr>
          <a:lstStyle/>
          <a:p>
            <a:pPr algn="ctr"/>
            <a:r>
              <a:rPr lang="zh-TW" altLang="en-US" dirty="0" smtClean="0"/>
              <a:t>主畫面</a:t>
            </a:r>
            <a:endParaRPr lang="zh-TW" altLang="en-US" dirty="0"/>
          </a:p>
        </p:txBody>
      </p:sp>
      <p:sp>
        <p:nvSpPr>
          <p:cNvPr id="4" name="投影片編號版面配置區 3"/>
          <p:cNvSpPr>
            <a:spLocks noGrp="1"/>
          </p:cNvSpPr>
          <p:nvPr>
            <p:ph type="sldNum" sz="quarter" idx="12"/>
          </p:nvPr>
        </p:nvSpPr>
        <p:spPr/>
        <p:txBody>
          <a:bodyPr/>
          <a:lstStyle/>
          <a:p>
            <a:fld id="{C5018212-ED78-4088-9EF2-5C15BA7813C8}" type="slidenum">
              <a:rPr lang="zh-TW" altLang="en-US" smtClean="0"/>
              <a:t>26</a:t>
            </a:fld>
            <a:endParaRPr lang="zh-TW" altLang="en-US"/>
          </a:p>
        </p:txBody>
      </p:sp>
      <p:grpSp>
        <p:nvGrpSpPr>
          <p:cNvPr id="5" name="群組 4"/>
          <p:cNvGrpSpPr/>
          <p:nvPr/>
        </p:nvGrpSpPr>
        <p:grpSpPr>
          <a:xfrm>
            <a:off x="0" y="6241875"/>
            <a:ext cx="9144000" cy="461665"/>
            <a:chOff x="0" y="5647634"/>
            <a:chExt cx="12192000" cy="615553"/>
          </a:xfrm>
        </p:grpSpPr>
        <p:sp>
          <p:nvSpPr>
            <p:cNvPr id="6" name="矩形 5"/>
            <p:cNvSpPr/>
            <p:nvPr/>
          </p:nvSpPr>
          <p:spPr>
            <a:xfrm>
              <a:off x="1536700" y="5647634"/>
              <a:ext cx="10655300" cy="615553"/>
            </a:xfrm>
            <a:prstGeom prst="rect">
              <a:avLst/>
            </a:prstGeom>
            <a:solidFill>
              <a:schemeClr val="accent5">
                <a:lumMod val="60000"/>
                <a:lumOff val="40000"/>
              </a:schemeClr>
            </a:solidFill>
          </p:spPr>
          <p:txBody>
            <a:bodyPr wrap="square">
              <a:spAutoFit/>
            </a:bodyPr>
            <a:lstStyle/>
            <a:p>
              <a:r>
                <a:rPr lang="zh-TW" altLang="en-US" sz="2400" dirty="0">
                  <a:solidFill>
                    <a:schemeClr val="bg1"/>
                  </a:solidFill>
                  <a:latin typeface="AaYuanQiman" panose="00020600040101010101" pitchFamily="18" charset="-122"/>
                  <a:ea typeface="AaYuanQiman" panose="00020600040101010101" pitchFamily="18" charset="-122"/>
                </a:rPr>
                <a:t>新型態資安實務課程計畫</a:t>
              </a:r>
            </a:p>
          </p:txBody>
        </p:sp>
        <p:sp>
          <p:nvSpPr>
            <p:cNvPr id="7" name="矩形 6"/>
            <p:cNvSpPr/>
            <p:nvPr/>
          </p:nvSpPr>
          <p:spPr>
            <a:xfrm>
              <a:off x="0" y="5647634"/>
              <a:ext cx="1477328" cy="615553"/>
            </a:xfrm>
            <a:prstGeom prst="rect">
              <a:avLst/>
            </a:prstGeom>
            <a:solidFill>
              <a:srgbClr val="92D050"/>
            </a:solidFill>
          </p:spPr>
          <p:txBody>
            <a:bodyPr wrap="none">
              <a:spAutoFit/>
            </a:bodyPr>
            <a:lstStyle/>
            <a:p>
              <a:r>
                <a:rPr lang="zh-TW" altLang="en-US" sz="2400" dirty="0">
                  <a:effectLst>
                    <a:outerShdw blurRad="38100" dist="38100" dir="2700000" algn="tl">
                      <a:srgbClr val="000000">
                        <a:alpha val="43137"/>
                      </a:srgbClr>
                    </a:outerShdw>
                  </a:effectLst>
                  <a:latin typeface="AaYuanQiman" panose="00020600040101010101" pitchFamily="18" charset="-122"/>
                  <a:ea typeface="AaYuanQiman" panose="00020600040101010101" pitchFamily="18" charset="-122"/>
                </a:rPr>
                <a:t>教育部</a:t>
              </a:r>
            </a:p>
          </p:txBody>
        </p:sp>
      </p:grpSp>
    </p:spTree>
    <p:extLst>
      <p:ext uri="{BB962C8B-B14F-4D97-AF65-F5344CB8AC3E}">
        <p14:creationId xmlns:p14="http://schemas.microsoft.com/office/powerpoint/2010/main" val="4850364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p:cNvPicPr>
            <a:picLocks noChangeAspect="1"/>
          </p:cNvPicPr>
          <p:nvPr/>
        </p:nvPicPr>
        <p:blipFill>
          <a:blip r:embed="rId2"/>
          <a:stretch>
            <a:fillRect/>
          </a:stretch>
        </p:blipFill>
        <p:spPr>
          <a:xfrm>
            <a:off x="228599" y="621792"/>
            <a:ext cx="8715457" cy="5532120"/>
          </a:xfrm>
          <a:prstGeom prst="rect">
            <a:avLst/>
          </a:prstGeom>
        </p:spPr>
      </p:pic>
      <p:sp>
        <p:nvSpPr>
          <p:cNvPr id="2" name="標題 1"/>
          <p:cNvSpPr>
            <a:spLocks noGrp="1"/>
          </p:cNvSpPr>
          <p:nvPr>
            <p:ph type="title"/>
          </p:nvPr>
        </p:nvSpPr>
        <p:spPr>
          <a:xfrm>
            <a:off x="551538" y="0"/>
            <a:ext cx="7886700" cy="683310"/>
          </a:xfrm>
        </p:spPr>
        <p:txBody>
          <a:bodyPr>
            <a:normAutofit fontScale="90000"/>
          </a:bodyPr>
          <a:lstStyle/>
          <a:p>
            <a:pPr algn="ctr"/>
            <a:r>
              <a:rPr lang="en-US" altLang="zh-TW" dirty="0" smtClean="0"/>
              <a:t>Proxy</a:t>
            </a:r>
            <a:r>
              <a:rPr lang="zh-TW" altLang="en-US" dirty="0" smtClean="0"/>
              <a:t>設定</a:t>
            </a:r>
            <a:endParaRPr lang="zh-TW" altLang="en-US" dirty="0"/>
          </a:p>
        </p:txBody>
      </p:sp>
      <p:sp>
        <p:nvSpPr>
          <p:cNvPr id="4" name="投影片編號版面配置區 3"/>
          <p:cNvSpPr>
            <a:spLocks noGrp="1"/>
          </p:cNvSpPr>
          <p:nvPr>
            <p:ph type="sldNum" sz="quarter" idx="12"/>
          </p:nvPr>
        </p:nvSpPr>
        <p:spPr/>
        <p:txBody>
          <a:bodyPr/>
          <a:lstStyle/>
          <a:p>
            <a:fld id="{C5018212-ED78-4088-9EF2-5C15BA7813C8}" type="slidenum">
              <a:rPr lang="zh-TW" altLang="en-US" smtClean="0"/>
              <a:t>27</a:t>
            </a:fld>
            <a:endParaRPr lang="zh-TW" altLang="en-US"/>
          </a:p>
        </p:txBody>
      </p:sp>
      <p:grpSp>
        <p:nvGrpSpPr>
          <p:cNvPr id="5" name="群組 4"/>
          <p:cNvGrpSpPr/>
          <p:nvPr/>
        </p:nvGrpSpPr>
        <p:grpSpPr>
          <a:xfrm>
            <a:off x="0" y="6241875"/>
            <a:ext cx="9144000" cy="461665"/>
            <a:chOff x="0" y="5647634"/>
            <a:chExt cx="12192000" cy="615553"/>
          </a:xfrm>
        </p:grpSpPr>
        <p:sp>
          <p:nvSpPr>
            <p:cNvPr id="6" name="矩形 5"/>
            <p:cNvSpPr/>
            <p:nvPr/>
          </p:nvSpPr>
          <p:spPr>
            <a:xfrm>
              <a:off x="1536700" y="5647634"/>
              <a:ext cx="10655300" cy="615553"/>
            </a:xfrm>
            <a:prstGeom prst="rect">
              <a:avLst/>
            </a:prstGeom>
            <a:solidFill>
              <a:schemeClr val="accent5">
                <a:lumMod val="60000"/>
                <a:lumOff val="40000"/>
              </a:schemeClr>
            </a:solidFill>
          </p:spPr>
          <p:txBody>
            <a:bodyPr wrap="square">
              <a:spAutoFit/>
            </a:bodyPr>
            <a:lstStyle/>
            <a:p>
              <a:r>
                <a:rPr lang="zh-TW" altLang="en-US" sz="2400" dirty="0">
                  <a:solidFill>
                    <a:schemeClr val="bg1"/>
                  </a:solidFill>
                  <a:latin typeface="AaYuanQiman" panose="00020600040101010101" pitchFamily="18" charset="-122"/>
                  <a:ea typeface="AaYuanQiman" panose="00020600040101010101" pitchFamily="18" charset="-122"/>
                </a:rPr>
                <a:t>新型態資安實務課程計畫</a:t>
              </a:r>
            </a:p>
          </p:txBody>
        </p:sp>
        <p:sp>
          <p:nvSpPr>
            <p:cNvPr id="7" name="矩形 6"/>
            <p:cNvSpPr/>
            <p:nvPr/>
          </p:nvSpPr>
          <p:spPr>
            <a:xfrm>
              <a:off x="0" y="5647634"/>
              <a:ext cx="1477328" cy="615553"/>
            </a:xfrm>
            <a:prstGeom prst="rect">
              <a:avLst/>
            </a:prstGeom>
            <a:solidFill>
              <a:srgbClr val="92D050"/>
            </a:solidFill>
          </p:spPr>
          <p:txBody>
            <a:bodyPr wrap="none">
              <a:spAutoFit/>
            </a:bodyPr>
            <a:lstStyle/>
            <a:p>
              <a:r>
                <a:rPr lang="zh-TW" altLang="en-US" sz="2400" dirty="0">
                  <a:effectLst>
                    <a:outerShdw blurRad="38100" dist="38100" dir="2700000" algn="tl">
                      <a:srgbClr val="000000">
                        <a:alpha val="43137"/>
                      </a:srgbClr>
                    </a:outerShdw>
                  </a:effectLst>
                  <a:latin typeface="AaYuanQiman" panose="00020600040101010101" pitchFamily="18" charset="-122"/>
                  <a:ea typeface="AaYuanQiman" panose="00020600040101010101" pitchFamily="18" charset="-122"/>
                </a:rPr>
                <a:t>教育部</a:t>
              </a:r>
            </a:p>
          </p:txBody>
        </p:sp>
      </p:grpSp>
    </p:spTree>
    <p:extLst>
      <p:ext uri="{BB962C8B-B14F-4D97-AF65-F5344CB8AC3E}">
        <p14:creationId xmlns:p14="http://schemas.microsoft.com/office/powerpoint/2010/main" val="10313220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51538" y="0"/>
            <a:ext cx="7886700" cy="683310"/>
          </a:xfrm>
        </p:spPr>
        <p:txBody>
          <a:bodyPr>
            <a:normAutofit fontScale="90000"/>
          </a:bodyPr>
          <a:lstStyle/>
          <a:p>
            <a:pPr algn="ctr"/>
            <a:r>
              <a:rPr lang="en-US" altLang="zh-TW" dirty="0" smtClean="0"/>
              <a:t>Proxy</a:t>
            </a:r>
            <a:r>
              <a:rPr lang="zh-TW" altLang="en-US" dirty="0" smtClean="0"/>
              <a:t>設定</a:t>
            </a:r>
            <a:endParaRPr lang="zh-TW" altLang="en-US" dirty="0"/>
          </a:p>
        </p:txBody>
      </p:sp>
      <p:sp>
        <p:nvSpPr>
          <p:cNvPr id="4" name="投影片編號版面配置區 3"/>
          <p:cNvSpPr>
            <a:spLocks noGrp="1"/>
          </p:cNvSpPr>
          <p:nvPr>
            <p:ph type="sldNum" sz="quarter" idx="12"/>
          </p:nvPr>
        </p:nvSpPr>
        <p:spPr/>
        <p:txBody>
          <a:bodyPr/>
          <a:lstStyle/>
          <a:p>
            <a:fld id="{C5018212-ED78-4088-9EF2-5C15BA7813C8}" type="slidenum">
              <a:rPr lang="zh-TW" altLang="en-US" smtClean="0"/>
              <a:t>28</a:t>
            </a:fld>
            <a:endParaRPr lang="zh-TW" altLang="en-US"/>
          </a:p>
        </p:txBody>
      </p:sp>
      <p:grpSp>
        <p:nvGrpSpPr>
          <p:cNvPr id="5" name="群組 4"/>
          <p:cNvGrpSpPr/>
          <p:nvPr/>
        </p:nvGrpSpPr>
        <p:grpSpPr>
          <a:xfrm>
            <a:off x="0" y="6241875"/>
            <a:ext cx="9144000" cy="461665"/>
            <a:chOff x="0" y="5647634"/>
            <a:chExt cx="12192000" cy="615553"/>
          </a:xfrm>
        </p:grpSpPr>
        <p:sp>
          <p:nvSpPr>
            <p:cNvPr id="6" name="矩形 5"/>
            <p:cNvSpPr/>
            <p:nvPr/>
          </p:nvSpPr>
          <p:spPr>
            <a:xfrm>
              <a:off x="1536700" y="5647634"/>
              <a:ext cx="10655300" cy="615553"/>
            </a:xfrm>
            <a:prstGeom prst="rect">
              <a:avLst/>
            </a:prstGeom>
            <a:solidFill>
              <a:schemeClr val="accent5">
                <a:lumMod val="60000"/>
                <a:lumOff val="40000"/>
              </a:schemeClr>
            </a:solidFill>
          </p:spPr>
          <p:txBody>
            <a:bodyPr wrap="square">
              <a:spAutoFit/>
            </a:bodyPr>
            <a:lstStyle/>
            <a:p>
              <a:r>
                <a:rPr lang="zh-TW" altLang="en-US" sz="2400" dirty="0">
                  <a:solidFill>
                    <a:schemeClr val="bg1"/>
                  </a:solidFill>
                  <a:latin typeface="AaYuanQiman" panose="00020600040101010101" pitchFamily="18" charset="-122"/>
                  <a:ea typeface="AaYuanQiman" panose="00020600040101010101" pitchFamily="18" charset="-122"/>
                </a:rPr>
                <a:t>新型態資安實務課程計畫</a:t>
              </a:r>
            </a:p>
          </p:txBody>
        </p:sp>
        <p:sp>
          <p:nvSpPr>
            <p:cNvPr id="7" name="矩形 6"/>
            <p:cNvSpPr/>
            <p:nvPr/>
          </p:nvSpPr>
          <p:spPr>
            <a:xfrm>
              <a:off x="0" y="5647634"/>
              <a:ext cx="1477328" cy="615553"/>
            </a:xfrm>
            <a:prstGeom prst="rect">
              <a:avLst/>
            </a:prstGeom>
            <a:solidFill>
              <a:srgbClr val="92D050"/>
            </a:solidFill>
          </p:spPr>
          <p:txBody>
            <a:bodyPr wrap="none">
              <a:spAutoFit/>
            </a:bodyPr>
            <a:lstStyle/>
            <a:p>
              <a:r>
                <a:rPr lang="zh-TW" altLang="en-US" sz="2400" dirty="0">
                  <a:effectLst>
                    <a:outerShdw blurRad="38100" dist="38100" dir="2700000" algn="tl">
                      <a:srgbClr val="000000">
                        <a:alpha val="43137"/>
                      </a:srgbClr>
                    </a:outerShdw>
                  </a:effectLst>
                  <a:latin typeface="AaYuanQiman" panose="00020600040101010101" pitchFamily="18" charset="-122"/>
                  <a:ea typeface="AaYuanQiman" panose="00020600040101010101" pitchFamily="18" charset="-122"/>
                </a:rPr>
                <a:t>教育部</a:t>
              </a:r>
            </a:p>
          </p:txBody>
        </p:sp>
      </p:grpSp>
      <p:pic>
        <p:nvPicPr>
          <p:cNvPr id="3" name="圖片 2"/>
          <p:cNvPicPr>
            <a:picLocks noChangeAspect="1"/>
          </p:cNvPicPr>
          <p:nvPr/>
        </p:nvPicPr>
        <p:blipFill>
          <a:blip r:embed="rId2"/>
          <a:stretch>
            <a:fillRect/>
          </a:stretch>
        </p:blipFill>
        <p:spPr>
          <a:xfrm>
            <a:off x="1914525" y="657225"/>
            <a:ext cx="5314950" cy="5543550"/>
          </a:xfrm>
          <a:prstGeom prst="rect">
            <a:avLst/>
          </a:prstGeom>
        </p:spPr>
      </p:pic>
    </p:spTree>
    <p:extLst>
      <p:ext uri="{BB962C8B-B14F-4D97-AF65-F5344CB8AC3E}">
        <p14:creationId xmlns:p14="http://schemas.microsoft.com/office/powerpoint/2010/main" val="526349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1610"/>
          </a:xfrm>
        </p:spPr>
        <p:txBody>
          <a:bodyPr>
            <a:normAutofit/>
          </a:bodyPr>
          <a:lstStyle/>
          <a:p>
            <a:r>
              <a:rPr lang="en-US" altLang="zh-TW" dirty="0" smtClean="0"/>
              <a:t>B.2.</a:t>
            </a:r>
            <a:r>
              <a:rPr lang="zh-TW" altLang="en-US" dirty="0"/>
              <a:t>實測</a:t>
            </a:r>
            <a:r>
              <a:rPr lang="zh-TW" altLang="en-US" dirty="0" smtClean="0"/>
              <a:t>案例</a:t>
            </a:r>
            <a:endParaRPr lang="zh-TW" altLang="en-US" dirty="0"/>
          </a:p>
        </p:txBody>
      </p:sp>
      <p:sp>
        <p:nvSpPr>
          <p:cNvPr id="4" name="投影片編號版面配置區 3"/>
          <p:cNvSpPr>
            <a:spLocks noGrp="1"/>
          </p:cNvSpPr>
          <p:nvPr>
            <p:ph type="sldNum" sz="quarter" idx="12"/>
          </p:nvPr>
        </p:nvSpPr>
        <p:spPr/>
        <p:txBody>
          <a:bodyPr/>
          <a:lstStyle/>
          <a:p>
            <a:fld id="{C5018212-ED78-4088-9EF2-5C15BA7813C8}" type="slidenum">
              <a:rPr lang="zh-TW" altLang="en-US" smtClean="0"/>
              <a:t>29</a:t>
            </a:fld>
            <a:endParaRPr lang="zh-TW" altLang="en-US"/>
          </a:p>
        </p:txBody>
      </p:sp>
      <p:grpSp>
        <p:nvGrpSpPr>
          <p:cNvPr id="5" name="群組 4"/>
          <p:cNvGrpSpPr/>
          <p:nvPr/>
        </p:nvGrpSpPr>
        <p:grpSpPr>
          <a:xfrm>
            <a:off x="0" y="6241875"/>
            <a:ext cx="9144000" cy="461665"/>
            <a:chOff x="0" y="5647634"/>
            <a:chExt cx="12192000" cy="615553"/>
          </a:xfrm>
        </p:grpSpPr>
        <p:sp>
          <p:nvSpPr>
            <p:cNvPr id="6" name="矩形 5"/>
            <p:cNvSpPr/>
            <p:nvPr/>
          </p:nvSpPr>
          <p:spPr>
            <a:xfrm>
              <a:off x="1536700" y="5647634"/>
              <a:ext cx="10655300" cy="615553"/>
            </a:xfrm>
            <a:prstGeom prst="rect">
              <a:avLst/>
            </a:prstGeom>
            <a:solidFill>
              <a:schemeClr val="accent5">
                <a:lumMod val="60000"/>
                <a:lumOff val="40000"/>
              </a:schemeClr>
            </a:solidFill>
          </p:spPr>
          <p:txBody>
            <a:bodyPr wrap="square">
              <a:spAutoFit/>
            </a:bodyPr>
            <a:lstStyle/>
            <a:p>
              <a:r>
                <a:rPr lang="zh-TW" altLang="en-US" sz="2400" dirty="0">
                  <a:solidFill>
                    <a:schemeClr val="bg1"/>
                  </a:solidFill>
                  <a:latin typeface="AaYuanQiman" panose="00020600040101010101" pitchFamily="18" charset="-122"/>
                  <a:ea typeface="AaYuanQiman" panose="00020600040101010101" pitchFamily="18" charset="-122"/>
                </a:rPr>
                <a:t>新型態資安實務課程計畫</a:t>
              </a:r>
            </a:p>
          </p:txBody>
        </p:sp>
        <p:sp>
          <p:nvSpPr>
            <p:cNvPr id="7" name="矩形 6"/>
            <p:cNvSpPr/>
            <p:nvPr/>
          </p:nvSpPr>
          <p:spPr>
            <a:xfrm>
              <a:off x="0" y="5647634"/>
              <a:ext cx="1477328" cy="615553"/>
            </a:xfrm>
            <a:prstGeom prst="rect">
              <a:avLst/>
            </a:prstGeom>
            <a:solidFill>
              <a:srgbClr val="92D050"/>
            </a:solidFill>
          </p:spPr>
          <p:txBody>
            <a:bodyPr wrap="none">
              <a:spAutoFit/>
            </a:bodyPr>
            <a:lstStyle/>
            <a:p>
              <a:r>
                <a:rPr lang="zh-TW" altLang="en-US" sz="2400" dirty="0">
                  <a:effectLst>
                    <a:outerShdw blurRad="38100" dist="38100" dir="2700000" algn="tl">
                      <a:srgbClr val="000000">
                        <a:alpha val="43137"/>
                      </a:srgbClr>
                    </a:outerShdw>
                  </a:effectLst>
                  <a:latin typeface="AaYuanQiman" panose="00020600040101010101" pitchFamily="18" charset="-122"/>
                  <a:ea typeface="AaYuanQiman" panose="00020600040101010101" pitchFamily="18" charset="-122"/>
                </a:rPr>
                <a:t>教育部</a:t>
              </a:r>
            </a:p>
          </p:txBody>
        </p:sp>
      </p:grpSp>
      <p:pic>
        <p:nvPicPr>
          <p:cNvPr id="8" name="圖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8996" y="1635828"/>
            <a:ext cx="5946007" cy="3987220"/>
          </a:xfrm>
          <a:prstGeom prst="rect">
            <a:avLst/>
          </a:prstGeom>
        </p:spPr>
      </p:pic>
    </p:spTree>
    <p:extLst>
      <p:ext uri="{BB962C8B-B14F-4D97-AF65-F5344CB8AC3E}">
        <p14:creationId xmlns:p14="http://schemas.microsoft.com/office/powerpoint/2010/main" val="10454942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602139C-8BB3-4D28-9CB4-647670B7B699}"/>
              </a:ext>
            </a:extLst>
          </p:cNvPr>
          <p:cNvSpPr/>
          <p:nvPr/>
        </p:nvSpPr>
        <p:spPr>
          <a:xfrm>
            <a:off x="293847" y="139099"/>
            <a:ext cx="5933217" cy="584775"/>
          </a:xfrm>
          <a:prstGeom prst="rect">
            <a:avLst/>
          </a:prstGeom>
          <a:solidFill>
            <a:schemeClr val="bg1">
              <a:lumMod val="50000"/>
            </a:schemeClr>
          </a:solidFill>
        </p:spPr>
        <p:txBody>
          <a:bodyPr wrap="square">
            <a:spAutoFit/>
          </a:bodyPr>
          <a:lstStyle/>
          <a:p>
            <a:pPr algn="ctr"/>
            <a:r>
              <a:rPr lang="zh-TW" altLang="en-US" sz="3200" dirty="0">
                <a:solidFill>
                  <a:schemeClr val="bg1"/>
                </a:solidFill>
                <a:latin typeface="清松手寫體1" pitchFamily="2" charset="-120"/>
                <a:ea typeface="清松手寫體1" pitchFamily="2" charset="-120"/>
              </a:rPr>
              <a:t>強大的</a:t>
            </a:r>
            <a:r>
              <a:rPr lang="en-US" altLang="zh-TW" sz="3200" dirty="0">
                <a:solidFill>
                  <a:schemeClr val="bg1"/>
                </a:solidFill>
                <a:latin typeface="清松手寫體1" pitchFamily="2" charset="-120"/>
                <a:ea typeface="清松手寫體1" pitchFamily="2" charset="-120"/>
              </a:rPr>
              <a:t>HTTP</a:t>
            </a:r>
            <a:r>
              <a:rPr lang="zh-TW" altLang="en-US" sz="3200" dirty="0">
                <a:solidFill>
                  <a:schemeClr val="bg1"/>
                </a:solidFill>
                <a:latin typeface="清松手寫體1" pitchFamily="2" charset="-120"/>
                <a:ea typeface="清松手寫體1" pitchFamily="2" charset="-120"/>
              </a:rPr>
              <a:t>命令行工具：</a:t>
            </a:r>
            <a:r>
              <a:rPr lang="en-US" altLang="zh-TW" sz="3200" dirty="0">
                <a:solidFill>
                  <a:schemeClr val="bg1"/>
                </a:solidFill>
                <a:latin typeface="清松手寫體1" pitchFamily="2" charset="-120"/>
                <a:ea typeface="清松手寫體1" pitchFamily="2" charset="-120"/>
              </a:rPr>
              <a:t>CURL</a:t>
            </a:r>
            <a:endParaRPr lang="zh-TW" altLang="en-US" sz="3200" dirty="0">
              <a:solidFill>
                <a:schemeClr val="bg1"/>
              </a:solidFill>
              <a:latin typeface="清松手寫體1" pitchFamily="2" charset="-120"/>
              <a:ea typeface="清松手寫體1" pitchFamily="2" charset="-120"/>
            </a:endParaRPr>
          </a:p>
        </p:txBody>
      </p:sp>
      <p:pic>
        <p:nvPicPr>
          <p:cNvPr id="14" name="圖片 13">
            <a:extLst>
              <a:ext uri="{FF2B5EF4-FFF2-40B4-BE49-F238E27FC236}">
                <a16:creationId xmlns:a16="http://schemas.microsoft.com/office/drawing/2014/main" id="{367E88E1-3458-43B3-8045-8AB2AA697F7C}"/>
              </a:ext>
            </a:extLst>
          </p:cNvPr>
          <p:cNvPicPr>
            <a:picLocks noChangeAspect="1"/>
          </p:cNvPicPr>
          <p:nvPr/>
        </p:nvPicPr>
        <p:blipFill rotWithShape="1">
          <a:blip r:embed="rId2"/>
          <a:srcRect l="2281" t="31273" r="7985" b="42523"/>
          <a:stretch/>
        </p:blipFill>
        <p:spPr>
          <a:xfrm>
            <a:off x="413480" y="984691"/>
            <a:ext cx="3912837" cy="1270068"/>
          </a:xfrm>
          <a:prstGeom prst="rect">
            <a:avLst/>
          </a:prstGeom>
          <a:ln>
            <a:solidFill>
              <a:schemeClr val="tx1"/>
            </a:solidFill>
          </a:ln>
        </p:spPr>
      </p:pic>
      <p:sp>
        <p:nvSpPr>
          <p:cNvPr id="15" name="矩形 14">
            <a:extLst>
              <a:ext uri="{FF2B5EF4-FFF2-40B4-BE49-F238E27FC236}">
                <a16:creationId xmlns:a16="http://schemas.microsoft.com/office/drawing/2014/main" id="{4C9F1EE6-525D-4D38-AC6D-0ED6F823FB23}"/>
              </a:ext>
            </a:extLst>
          </p:cNvPr>
          <p:cNvSpPr/>
          <p:nvPr/>
        </p:nvSpPr>
        <p:spPr>
          <a:xfrm>
            <a:off x="413480" y="2431055"/>
            <a:ext cx="2460930" cy="461665"/>
          </a:xfrm>
          <a:prstGeom prst="rect">
            <a:avLst/>
          </a:prstGeom>
        </p:spPr>
        <p:txBody>
          <a:bodyPr wrap="none">
            <a:spAutoFit/>
          </a:bodyPr>
          <a:lstStyle/>
          <a:p>
            <a:r>
              <a:rPr lang="en-US" altLang="zh-TW" sz="2400" dirty="0">
                <a:latin typeface="清松手寫體1" pitchFamily="2" charset="-120"/>
                <a:ea typeface="清松手寫體1" pitchFamily="2" charset="-120"/>
              </a:rPr>
              <a:t>https://curl.haxx.se/</a:t>
            </a:r>
            <a:endParaRPr lang="zh-TW" altLang="en-US" sz="2400" dirty="0">
              <a:latin typeface="清松手寫體1" pitchFamily="2" charset="-120"/>
              <a:ea typeface="清松手寫體1" pitchFamily="2" charset="-120"/>
            </a:endParaRPr>
          </a:p>
        </p:txBody>
      </p:sp>
      <p:sp>
        <p:nvSpPr>
          <p:cNvPr id="16" name="矩形 15">
            <a:extLst>
              <a:ext uri="{FF2B5EF4-FFF2-40B4-BE49-F238E27FC236}">
                <a16:creationId xmlns:a16="http://schemas.microsoft.com/office/drawing/2014/main" id="{8F06D42F-E9E3-42D2-B66F-F1644892FB34}"/>
              </a:ext>
            </a:extLst>
          </p:cNvPr>
          <p:cNvSpPr/>
          <p:nvPr/>
        </p:nvSpPr>
        <p:spPr>
          <a:xfrm>
            <a:off x="413481" y="2880030"/>
            <a:ext cx="3350597" cy="461665"/>
          </a:xfrm>
          <a:prstGeom prst="rect">
            <a:avLst/>
          </a:prstGeom>
        </p:spPr>
        <p:txBody>
          <a:bodyPr wrap="none">
            <a:spAutoFit/>
          </a:bodyPr>
          <a:lstStyle/>
          <a:p>
            <a:r>
              <a:rPr lang="en-US" altLang="zh-TW" sz="2400" dirty="0">
                <a:latin typeface="清松手寫體1" pitchFamily="2" charset="-120"/>
                <a:ea typeface="清松手寫體1" pitchFamily="2" charset="-120"/>
              </a:rPr>
              <a:t>https://github.com/curl/curl</a:t>
            </a:r>
            <a:endParaRPr lang="zh-TW" altLang="en-US" sz="2400" dirty="0">
              <a:latin typeface="清松手寫體1" pitchFamily="2" charset="-120"/>
              <a:ea typeface="清松手寫體1" pitchFamily="2" charset="-120"/>
            </a:endParaRPr>
          </a:p>
        </p:txBody>
      </p:sp>
      <p:sp>
        <p:nvSpPr>
          <p:cNvPr id="17" name="矩形 16">
            <a:extLst>
              <a:ext uri="{FF2B5EF4-FFF2-40B4-BE49-F238E27FC236}">
                <a16:creationId xmlns:a16="http://schemas.microsoft.com/office/drawing/2014/main" id="{AEBB903F-7B24-4CAA-A53E-EA01BD2F5CCB}"/>
              </a:ext>
            </a:extLst>
          </p:cNvPr>
          <p:cNvSpPr/>
          <p:nvPr/>
        </p:nvSpPr>
        <p:spPr>
          <a:xfrm>
            <a:off x="4349765" y="979979"/>
            <a:ext cx="4885079" cy="493468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214308" indent="-214308">
              <a:spcBef>
                <a:spcPts val="750"/>
              </a:spcBef>
              <a:buFont typeface="Wingdings" panose="05000000000000000000" pitchFamily="2" charset="2"/>
              <a:buChar char="Ø"/>
            </a:pPr>
            <a:r>
              <a:rPr lang="en-US" altLang="zh-TW" sz="2400" dirty="0">
                <a:latin typeface="Times New Roman" panose="02020603050405020304" pitchFamily="18" charset="0"/>
                <a:ea typeface="標楷體" panose="03000509000000000000" pitchFamily="65" charset="-120"/>
              </a:rPr>
              <a:t>curl </a:t>
            </a:r>
            <a:r>
              <a:rPr lang="zh-TW" altLang="en-US" sz="2400" dirty="0">
                <a:latin typeface="Times New Roman" panose="02020603050405020304" pitchFamily="18" charset="0"/>
                <a:ea typeface="標楷體" panose="03000509000000000000" pitchFamily="65" charset="-120"/>
              </a:rPr>
              <a:t>是一種在命令列下的傳輸工具，可以向伺服器或從伺服器上傳輸數據。</a:t>
            </a:r>
            <a:r>
              <a:rPr lang="en-US" altLang="zh-TW" sz="2400" dirty="0">
                <a:latin typeface="Times New Roman" panose="02020603050405020304" pitchFamily="18" charset="0"/>
                <a:ea typeface="標楷體" panose="03000509000000000000" pitchFamily="65" charset="-120"/>
              </a:rPr>
              <a:t/>
            </a:r>
            <a:br>
              <a:rPr lang="en-US" altLang="zh-TW" sz="2400" dirty="0">
                <a:latin typeface="Times New Roman" panose="02020603050405020304" pitchFamily="18" charset="0"/>
                <a:ea typeface="標楷體" panose="03000509000000000000" pitchFamily="65" charset="-120"/>
              </a:rPr>
            </a:br>
            <a:endParaRPr lang="en-US" altLang="zh-TW" sz="2400" dirty="0">
              <a:latin typeface="Times New Roman" panose="02020603050405020304" pitchFamily="18" charset="0"/>
              <a:ea typeface="標楷體" panose="03000509000000000000" pitchFamily="65" charset="-120"/>
            </a:endParaRPr>
          </a:p>
          <a:p>
            <a:pPr marL="214308" indent="-214308">
              <a:spcBef>
                <a:spcPts val="750"/>
              </a:spcBef>
              <a:buFont typeface="Wingdings" panose="05000000000000000000" pitchFamily="2" charset="2"/>
              <a:buChar char="Ø"/>
            </a:pPr>
            <a:r>
              <a:rPr lang="zh-TW" altLang="en-US" sz="2400" dirty="0">
                <a:latin typeface="Times New Roman" panose="02020603050405020304" pitchFamily="18" charset="0"/>
                <a:ea typeface="標楷體" panose="03000509000000000000" pitchFamily="65" charset="-120"/>
              </a:rPr>
              <a:t>它支援許多協定，包含：</a:t>
            </a:r>
            <a:endParaRPr lang="en-US" altLang="zh-TW" sz="2400" dirty="0">
              <a:latin typeface="Times New Roman" panose="02020603050405020304" pitchFamily="18" charset="0"/>
              <a:ea typeface="標楷體" panose="03000509000000000000" pitchFamily="65" charset="-120"/>
            </a:endParaRPr>
          </a:p>
          <a:p>
            <a:pPr>
              <a:spcBef>
                <a:spcPts val="750"/>
              </a:spcBef>
            </a:pPr>
            <a:r>
              <a:rPr lang="en-US" altLang="zh-TW" sz="2400" dirty="0" smtClean="0">
                <a:latin typeface="Times New Roman" panose="02020603050405020304" pitchFamily="18" charset="0"/>
                <a:ea typeface="標楷體" panose="03000509000000000000" pitchFamily="65" charset="-120"/>
              </a:rPr>
              <a:t>(</a:t>
            </a:r>
            <a:r>
              <a:rPr lang="en-US" altLang="zh-TW" sz="2400" dirty="0">
                <a:latin typeface="Times New Roman" panose="02020603050405020304" pitchFamily="18" charset="0"/>
                <a:ea typeface="標楷體" panose="03000509000000000000" pitchFamily="65" charset="-120"/>
              </a:rPr>
              <a:t>DICT, FILE, </a:t>
            </a:r>
            <a:r>
              <a:rPr lang="en-US" altLang="zh-TW" sz="2400" dirty="0">
                <a:solidFill>
                  <a:srgbClr val="7030A0"/>
                </a:solidFill>
                <a:latin typeface="Times New Roman" panose="02020603050405020304" pitchFamily="18" charset="0"/>
                <a:ea typeface="標楷體" panose="03000509000000000000" pitchFamily="65" charset="-120"/>
              </a:rPr>
              <a:t>FTP</a:t>
            </a:r>
            <a:r>
              <a:rPr lang="en-US" altLang="zh-TW" sz="2400" dirty="0">
                <a:latin typeface="Times New Roman" panose="02020603050405020304" pitchFamily="18" charset="0"/>
                <a:ea typeface="標楷體" panose="03000509000000000000" pitchFamily="65" charset="-120"/>
              </a:rPr>
              <a:t>, FTPS, GOPHER, </a:t>
            </a:r>
            <a:r>
              <a:rPr lang="en-US" altLang="zh-TW" sz="2400" dirty="0">
                <a:solidFill>
                  <a:srgbClr val="7030A0"/>
                </a:solidFill>
                <a:latin typeface="Times New Roman" panose="02020603050405020304" pitchFamily="18" charset="0"/>
                <a:ea typeface="標楷體" panose="03000509000000000000" pitchFamily="65" charset="-120"/>
              </a:rPr>
              <a:t>HTTP</a:t>
            </a:r>
            <a:r>
              <a:rPr lang="en-US" altLang="zh-TW" sz="2400" dirty="0">
                <a:latin typeface="Times New Roman" panose="02020603050405020304" pitchFamily="18" charset="0"/>
                <a:ea typeface="標楷體" panose="03000509000000000000" pitchFamily="65" charset="-120"/>
              </a:rPr>
              <a:t>, </a:t>
            </a:r>
            <a:r>
              <a:rPr lang="en-US" altLang="zh-TW" sz="2400" dirty="0" smtClean="0">
                <a:solidFill>
                  <a:srgbClr val="7030A0"/>
                </a:solidFill>
                <a:latin typeface="Times New Roman" panose="02020603050405020304" pitchFamily="18" charset="0"/>
                <a:ea typeface="標楷體" panose="03000509000000000000" pitchFamily="65" charset="-120"/>
              </a:rPr>
              <a:t>HTTP</a:t>
            </a:r>
            <a:r>
              <a:rPr lang="en-US" altLang="zh-TW" sz="2400" dirty="0" smtClean="0">
                <a:solidFill>
                  <a:srgbClr val="FF0000"/>
                </a:solidFill>
                <a:latin typeface="Times New Roman" panose="02020603050405020304" pitchFamily="18" charset="0"/>
                <a:ea typeface="標楷體" panose="03000509000000000000" pitchFamily="65" charset="-120"/>
              </a:rPr>
              <a:t>S</a:t>
            </a:r>
            <a:r>
              <a:rPr lang="en-US" altLang="zh-TW" sz="2400" dirty="0">
                <a:latin typeface="Times New Roman" panose="02020603050405020304" pitchFamily="18" charset="0"/>
                <a:ea typeface="標楷體" panose="03000509000000000000" pitchFamily="65" charset="-120"/>
              </a:rPr>
              <a:t>, IMAP, IMAPS…</a:t>
            </a:r>
            <a:r>
              <a:rPr lang="en-US" altLang="zh-TW" sz="2400" dirty="0" err="1">
                <a:latin typeface="Times New Roman" panose="02020603050405020304" pitchFamily="18" charset="0"/>
                <a:ea typeface="標楷體" panose="03000509000000000000" pitchFamily="65" charset="-120"/>
              </a:rPr>
              <a:t>etc</a:t>
            </a:r>
            <a:r>
              <a:rPr lang="en-US" altLang="zh-TW" sz="2400" dirty="0">
                <a:latin typeface="Times New Roman" panose="02020603050405020304" pitchFamily="18" charset="0"/>
                <a:ea typeface="標楷體" panose="03000509000000000000" pitchFamily="65" charset="-120"/>
              </a:rPr>
              <a:t>)</a:t>
            </a:r>
            <a:br>
              <a:rPr lang="en-US" altLang="zh-TW" sz="2400" dirty="0">
                <a:latin typeface="Times New Roman" panose="02020603050405020304" pitchFamily="18" charset="0"/>
                <a:ea typeface="標楷體" panose="03000509000000000000" pitchFamily="65" charset="-120"/>
              </a:rPr>
            </a:br>
            <a:endParaRPr lang="en-US" altLang="zh-TW" sz="2400" dirty="0">
              <a:latin typeface="Times New Roman" panose="02020603050405020304" pitchFamily="18" charset="0"/>
              <a:ea typeface="標楷體" panose="03000509000000000000" pitchFamily="65" charset="-120"/>
            </a:endParaRPr>
          </a:p>
          <a:p>
            <a:pPr marL="342900" indent="-342900">
              <a:spcBef>
                <a:spcPts val="750"/>
              </a:spcBef>
              <a:buFont typeface="Wingdings" panose="05000000000000000000" pitchFamily="2" charset="2"/>
              <a:buChar char="Ø"/>
            </a:pPr>
            <a:r>
              <a:rPr lang="en-US" altLang="zh-TW" sz="2400" dirty="0" smtClean="0">
                <a:latin typeface="Times New Roman" panose="02020603050405020304" pitchFamily="18" charset="0"/>
                <a:ea typeface="標楷體" panose="03000509000000000000" pitchFamily="65" charset="-120"/>
              </a:rPr>
              <a:t>curl </a:t>
            </a:r>
            <a:r>
              <a:rPr lang="zh-TW" altLang="en-US" sz="2400" dirty="0" smtClean="0">
                <a:latin typeface="Times New Roman" panose="02020603050405020304" pitchFamily="18" charset="0"/>
                <a:ea typeface="標楷體" panose="03000509000000000000" pitchFamily="65" charset="-120"/>
              </a:rPr>
              <a:t>提供了許多強大的功能，例如：</a:t>
            </a:r>
            <a:r>
              <a:rPr lang="en-US" altLang="zh-TW" sz="2400" dirty="0" smtClean="0">
                <a:latin typeface="Times New Roman" panose="02020603050405020304" pitchFamily="18" charset="0"/>
                <a:ea typeface="標楷體" panose="03000509000000000000" pitchFamily="65" charset="-120"/>
              </a:rPr>
              <a:t> </a:t>
            </a:r>
            <a:r>
              <a:rPr lang="en-US" altLang="zh-TW" sz="2400" spc="-100" dirty="0" smtClean="0">
                <a:latin typeface="Times New Roman" panose="02020603050405020304" pitchFamily="18" charset="0"/>
                <a:ea typeface="標楷體" panose="03000509000000000000" pitchFamily="65" charset="-120"/>
              </a:rPr>
              <a:t>proxy support, </a:t>
            </a:r>
            <a:r>
              <a:rPr lang="en-US" altLang="zh-TW" sz="2400" spc="-100" dirty="0" smtClean="0">
                <a:solidFill>
                  <a:srgbClr val="7030A0"/>
                </a:solidFill>
                <a:latin typeface="Times New Roman" panose="02020603050405020304" pitchFamily="18" charset="0"/>
                <a:ea typeface="標楷體" panose="03000509000000000000" pitchFamily="65" charset="-120"/>
              </a:rPr>
              <a:t>FTP upload</a:t>
            </a:r>
            <a:r>
              <a:rPr lang="en-US" altLang="zh-TW" sz="2400" spc="-80" dirty="0" smtClean="0">
                <a:latin typeface="Times New Roman" panose="02020603050405020304" pitchFamily="18" charset="0"/>
                <a:ea typeface="標楷體" panose="03000509000000000000" pitchFamily="65" charset="-120"/>
              </a:rPr>
              <a:t>,</a:t>
            </a:r>
            <a:br>
              <a:rPr lang="en-US" altLang="zh-TW" sz="2400" spc="-80" dirty="0" smtClean="0">
                <a:latin typeface="Times New Roman" panose="02020603050405020304" pitchFamily="18" charset="0"/>
                <a:ea typeface="標楷體" panose="03000509000000000000" pitchFamily="65" charset="-120"/>
              </a:rPr>
            </a:br>
            <a:r>
              <a:rPr lang="en-US" altLang="zh-TW" sz="2400" spc="-80" dirty="0" smtClean="0">
                <a:latin typeface="Times New Roman" panose="02020603050405020304" pitchFamily="18" charset="0"/>
                <a:ea typeface="標楷體" panose="03000509000000000000" pitchFamily="65" charset="-120"/>
              </a:rPr>
              <a:t>user </a:t>
            </a:r>
            <a:r>
              <a:rPr lang="en-US" altLang="zh-TW" sz="2400" dirty="0" smtClean="0">
                <a:latin typeface="Times New Roman" panose="02020603050405020304" pitchFamily="18" charset="0"/>
                <a:ea typeface="標楷體" panose="03000509000000000000" pitchFamily="65" charset="-120"/>
              </a:rPr>
              <a:t>authentication, </a:t>
            </a:r>
            <a:r>
              <a:rPr lang="en-US" altLang="zh-TW" sz="2400" dirty="0" smtClean="0">
                <a:solidFill>
                  <a:srgbClr val="7030A0"/>
                </a:solidFill>
                <a:latin typeface="Times New Roman" panose="02020603050405020304" pitchFamily="18" charset="0"/>
                <a:ea typeface="標楷體" panose="03000509000000000000" pitchFamily="65" charset="-120"/>
              </a:rPr>
              <a:t>HTTP post</a:t>
            </a:r>
            <a:r>
              <a:rPr lang="en-US" altLang="zh-TW" sz="2400" dirty="0" smtClean="0">
                <a:latin typeface="Times New Roman" panose="02020603050405020304" pitchFamily="18" charset="0"/>
                <a:ea typeface="標楷體" panose="03000509000000000000" pitchFamily="65" charset="-120"/>
              </a:rPr>
              <a:t>, SSL connections…</a:t>
            </a:r>
            <a:r>
              <a:rPr lang="en-US" altLang="zh-TW" sz="2400" dirty="0" err="1" smtClean="0">
                <a:latin typeface="Times New Roman" panose="02020603050405020304" pitchFamily="18" charset="0"/>
                <a:ea typeface="標楷體" panose="03000509000000000000" pitchFamily="65" charset="-120"/>
              </a:rPr>
              <a:t>etc</a:t>
            </a:r>
            <a:endParaRPr lang="en-US" altLang="zh-TW" sz="2400" dirty="0">
              <a:latin typeface="Times New Roman" panose="02020603050405020304" pitchFamily="18" charset="0"/>
              <a:ea typeface="標楷體" panose="03000509000000000000" pitchFamily="65" charset="-120"/>
            </a:endParaRPr>
          </a:p>
        </p:txBody>
      </p:sp>
      <p:sp>
        <p:nvSpPr>
          <p:cNvPr id="22" name="矩形 21">
            <a:extLst>
              <a:ext uri="{FF2B5EF4-FFF2-40B4-BE49-F238E27FC236}">
                <a16:creationId xmlns:a16="http://schemas.microsoft.com/office/drawing/2014/main" id="{86B4BF9B-BA19-4139-A1C8-BEFEA9AACCB1}"/>
              </a:ext>
            </a:extLst>
          </p:cNvPr>
          <p:cNvSpPr/>
          <p:nvPr/>
        </p:nvSpPr>
        <p:spPr>
          <a:xfrm>
            <a:off x="288406" y="3596598"/>
            <a:ext cx="3905911" cy="461665"/>
          </a:xfrm>
          <a:prstGeom prst="rect">
            <a:avLst/>
          </a:prstGeom>
          <a:solidFill>
            <a:srgbClr val="FFC000"/>
          </a:solidFill>
        </p:spPr>
        <p:txBody>
          <a:bodyPr wrap="squar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b="1" dirty="0">
                <a:effectLst>
                  <a:outerShdw blurRad="38100" dist="38100" dir="2700000" algn="tl">
                    <a:srgbClr val="000000">
                      <a:alpha val="43137"/>
                    </a:srgbClr>
                  </a:outerShdw>
                </a:effectLst>
                <a:latin typeface="清松手寫體1" pitchFamily="2" charset="-120"/>
                <a:ea typeface="清松手寫體1" pitchFamily="2" charset="-120"/>
              </a:rPr>
              <a:t>格式</a:t>
            </a:r>
            <a:r>
              <a:rPr lang="en-US" altLang="zh-TW" b="1" dirty="0">
                <a:effectLst>
                  <a:outerShdw blurRad="38100" dist="38100" dir="2700000" algn="tl">
                    <a:srgbClr val="000000">
                      <a:alpha val="43137"/>
                    </a:srgbClr>
                  </a:outerShdw>
                </a:effectLst>
                <a:latin typeface="清松手寫體1" pitchFamily="2" charset="-120"/>
                <a:ea typeface="清松手寫體1" pitchFamily="2" charset="-120"/>
              </a:rPr>
              <a:t>:</a:t>
            </a:r>
            <a:r>
              <a:rPr lang="zh-TW" altLang="en-US" b="1" dirty="0">
                <a:effectLst>
                  <a:outerShdw blurRad="38100" dist="38100" dir="2700000" algn="tl">
                    <a:srgbClr val="000000">
                      <a:alpha val="43137"/>
                    </a:srgbClr>
                  </a:outerShdw>
                </a:effectLst>
                <a:latin typeface="清松手寫體1" pitchFamily="2" charset="-120"/>
                <a:ea typeface="清松手寫體1" pitchFamily="2" charset="-120"/>
              </a:rPr>
              <a:t>  </a:t>
            </a:r>
            <a:r>
              <a:rPr lang="en-US" altLang="zh-TW" sz="2400" b="1" dirty="0">
                <a:effectLst>
                  <a:outerShdw blurRad="38100" dist="38100" dir="2700000" algn="tl">
                    <a:srgbClr val="000000">
                      <a:alpha val="43137"/>
                    </a:srgbClr>
                  </a:outerShdw>
                </a:effectLst>
                <a:latin typeface="清松手寫體1" pitchFamily="2" charset="-120"/>
                <a:ea typeface="清松手寫體1" pitchFamily="2" charset="-120"/>
              </a:rPr>
              <a:t>curl </a:t>
            </a:r>
            <a:r>
              <a:rPr lang="en-US" altLang="zh-TW" sz="2400" b="1" dirty="0">
                <a:solidFill>
                  <a:srgbClr val="00B050"/>
                </a:solidFill>
                <a:effectLst>
                  <a:outerShdw blurRad="38100" dist="38100" dir="2700000" algn="tl">
                    <a:srgbClr val="000000">
                      <a:alpha val="43137"/>
                    </a:srgbClr>
                  </a:outerShdw>
                </a:effectLst>
                <a:latin typeface="清松手寫體1" pitchFamily="2" charset="-120"/>
                <a:ea typeface="清松手寫體1" pitchFamily="2" charset="-120"/>
              </a:rPr>
              <a:t>[options...]</a:t>
            </a:r>
            <a:r>
              <a:rPr lang="en-US" altLang="zh-TW" sz="2400" b="1" dirty="0">
                <a:effectLst>
                  <a:outerShdw blurRad="38100" dist="38100" dir="2700000" algn="tl">
                    <a:srgbClr val="000000">
                      <a:alpha val="43137"/>
                    </a:srgbClr>
                  </a:outerShdw>
                </a:effectLst>
                <a:latin typeface="清松手寫體1" pitchFamily="2" charset="-120"/>
                <a:ea typeface="清松手寫體1" pitchFamily="2" charset="-120"/>
              </a:rPr>
              <a:t> </a:t>
            </a:r>
            <a:r>
              <a:rPr lang="en-US" altLang="zh-TW" sz="2400" b="1" dirty="0">
                <a:solidFill>
                  <a:srgbClr val="FF0000"/>
                </a:solidFill>
                <a:effectLst>
                  <a:outerShdw blurRad="38100" dist="38100" dir="2700000" algn="tl">
                    <a:srgbClr val="000000">
                      <a:alpha val="43137"/>
                    </a:srgbClr>
                  </a:outerShdw>
                </a:effectLst>
                <a:latin typeface="清松手寫體1" pitchFamily="2" charset="-120"/>
                <a:ea typeface="清松手寫體1" pitchFamily="2" charset="-120"/>
              </a:rPr>
              <a:t>&lt;</a:t>
            </a:r>
            <a:r>
              <a:rPr lang="en-US" altLang="zh-TW" sz="2400" b="1" dirty="0" err="1">
                <a:solidFill>
                  <a:srgbClr val="FF0000"/>
                </a:solidFill>
                <a:effectLst>
                  <a:outerShdw blurRad="38100" dist="38100" dir="2700000" algn="tl">
                    <a:srgbClr val="000000">
                      <a:alpha val="43137"/>
                    </a:srgbClr>
                  </a:outerShdw>
                </a:effectLst>
                <a:latin typeface="清松手寫體1" pitchFamily="2" charset="-120"/>
                <a:ea typeface="清松手寫體1" pitchFamily="2" charset="-120"/>
              </a:rPr>
              <a:t>url</a:t>
            </a:r>
            <a:r>
              <a:rPr lang="en-US" altLang="zh-TW" sz="2400" b="1" dirty="0">
                <a:solidFill>
                  <a:srgbClr val="FF0000"/>
                </a:solidFill>
                <a:effectLst>
                  <a:outerShdw blurRad="38100" dist="38100" dir="2700000" algn="tl">
                    <a:srgbClr val="000000">
                      <a:alpha val="43137"/>
                    </a:srgbClr>
                  </a:outerShdw>
                </a:effectLst>
                <a:latin typeface="清松手寫體1" pitchFamily="2" charset="-120"/>
                <a:ea typeface="清松手寫體1" pitchFamily="2" charset="-120"/>
              </a:rPr>
              <a:t>&gt;</a:t>
            </a:r>
            <a:endParaRPr lang="zh-TW" altLang="en-US" sz="2400" b="1" dirty="0">
              <a:solidFill>
                <a:srgbClr val="FF0000"/>
              </a:solidFill>
              <a:effectLst>
                <a:outerShdw blurRad="38100" dist="38100" dir="2700000" algn="tl">
                  <a:srgbClr val="000000">
                    <a:alpha val="43137"/>
                  </a:srgbClr>
                </a:outerShdw>
              </a:effectLst>
              <a:latin typeface="清松手寫體1" pitchFamily="2" charset="-120"/>
              <a:ea typeface="清松手寫體1" pitchFamily="2" charset="-120"/>
            </a:endParaRPr>
          </a:p>
        </p:txBody>
      </p:sp>
      <p:sp>
        <p:nvSpPr>
          <p:cNvPr id="18" name="矩形 17">
            <a:extLst>
              <a:ext uri="{FF2B5EF4-FFF2-40B4-BE49-F238E27FC236}">
                <a16:creationId xmlns:a16="http://schemas.microsoft.com/office/drawing/2014/main" id="{E9CE2B56-60BC-4C64-80EF-24494024B094}"/>
              </a:ext>
            </a:extLst>
          </p:cNvPr>
          <p:cNvSpPr/>
          <p:nvPr/>
        </p:nvSpPr>
        <p:spPr>
          <a:xfrm>
            <a:off x="697817" y="4403981"/>
            <a:ext cx="3496500" cy="461665"/>
          </a:xfrm>
          <a:prstGeom prst="rect">
            <a:avLst/>
          </a:prstGeom>
          <a:solidFill>
            <a:schemeClr val="accent1"/>
          </a:solidFill>
        </p:spPr>
        <p:txBody>
          <a:bodyPr wrap="square">
            <a:spAutoFit/>
          </a:bodyPr>
          <a:lstStyle/>
          <a:p>
            <a:r>
              <a:rPr lang="en-US" altLang="zh-TW" sz="2400" b="1" dirty="0">
                <a:effectLst>
                  <a:outerShdw blurRad="38100" dist="38100" dir="2700000" algn="tl">
                    <a:srgbClr val="000000">
                      <a:alpha val="43137"/>
                    </a:srgbClr>
                  </a:outerShdw>
                </a:effectLst>
                <a:latin typeface="清松手寫體1" pitchFamily="2" charset="-120"/>
                <a:ea typeface="清松手寫體1" pitchFamily="2" charset="-120"/>
              </a:rPr>
              <a:t>curl </a:t>
            </a:r>
            <a:r>
              <a:rPr lang="en-US" altLang="zh-TW" sz="2400" b="1" dirty="0">
                <a:solidFill>
                  <a:srgbClr val="FF0000"/>
                </a:solidFill>
                <a:effectLst>
                  <a:outerShdw blurRad="38100" dist="38100" dir="2700000" algn="tl">
                    <a:srgbClr val="000000">
                      <a:alpha val="43137"/>
                    </a:srgbClr>
                  </a:outerShdw>
                </a:effectLst>
                <a:latin typeface="清松手寫體1" pitchFamily="2" charset="-120"/>
                <a:ea typeface="清松手寫體1" pitchFamily="2" charset="-120"/>
              </a:rPr>
              <a:t>http://</a:t>
            </a:r>
            <a:r>
              <a:rPr lang="en-US" altLang="zh-TW" sz="2400" b="1" dirty="0" smtClean="0">
                <a:solidFill>
                  <a:srgbClr val="FF0000"/>
                </a:solidFill>
                <a:effectLst>
                  <a:outerShdw blurRad="38100" dist="38100" dir="2700000" algn="tl">
                    <a:srgbClr val="000000">
                      <a:alpha val="43137"/>
                    </a:srgbClr>
                  </a:outerShdw>
                </a:effectLst>
                <a:latin typeface="清松手寫體1" pitchFamily="2" charset="-120"/>
                <a:ea typeface="清松手寫體1" pitchFamily="2" charset="-120"/>
              </a:rPr>
              <a:t>www.google.com</a:t>
            </a:r>
            <a:endParaRPr lang="zh-TW" altLang="en-US" sz="2400" b="1" dirty="0">
              <a:solidFill>
                <a:srgbClr val="FF0000"/>
              </a:solidFill>
              <a:effectLst>
                <a:outerShdw blurRad="38100" dist="38100" dir="2700000" algn="tl">
                  <a:srgbClr val="000000">
                    <a:alpha val="43137"/>
                  </a:srgbClr>
                </a:outerShdw>
              </a:effectLst>
              <a:latin typeface="清松手寫體1" pitchFamily="2" charset="-120"/>
              <a:ea typeface="清松手寫體1" pitchFamily="2" charset="-120"/>
            </a:endParaRPr>
          </a:p>
        </p:txBody>
      </p:sp>
      <p:sp>
        <p:nvSpPr>
          <p:cNvPr id="3" name="投影片編號版面配置區 2"/>
          <p:cNvSpPr>
            <a:spLocks noGrp="1"/>
          </p:cNvSpPr>
          <p:nvPr>
            <p:ph type="sldNum" sz="quarter" idx="12"/>
          </p:nvPr>
        </p:nvSpPr>
        <p:spPr>
          <a:xfrm>
            <a:off x="7021997" y="5876750"/>
            <a:ext cx="2057400" cy="365125"/>
          </a:xfrm>
        </p:spPr>
        <p:txBody>
          <a:bodyPr/>
          <a:lstStyle/>
          <a:p>
            <a:fld id="{33FCCD3E-8784-49BA-B955-4B92B1782377}" type="slidenum">
              <a:rPr lang="zh-TW" altLang="en-US" smtClean="0"/>
              <a:t>3</a:t>
            </a:fld>
            <a:endParaRPr lang="zh-TW" altLang="en-US" dirty="0"/>
          </a:p>
        </p:txBody>
      </p:sp>
      <p:grpSp>
        <p:nvGrpSpPr>
          <p:cNvPr id="11" name="群組 10"/>
          <p:cNvGrpSpPr/>
          <p:nvPr/>
        </p:nvGrpSpPr>
        <p:grpSpPr>
          <a:xfrm>
            <a:off x="0" y="6241875"/>
            <a:ext cx="9144000" cy="461665"/>
            <a:chOff x="0" y="5647634"/>
            <a:chExt cx="12192000" cy="615553"/>
          </a:xfrm>
        </p:grpSpPr>
        <p:sp>
          <p:nvSpPr>
            <p:cNvPr id="12" name="矩形 11"/>
            <p:cNvSpPr/>
            <p:nvPr/>
          </p:nvSpPr>
          <p:spPr>
            <a:xfrm>
              <a:off x="1536700" y="5647634"/>
              <a:ext cx="10655300" cy="615553"/>
            </a:xfrm>
            <a:prstGeom prst="rect">
              <a:avLst/>
            </a:prstGeom>
            <a:solidFill>
              <a:schemeClr val="accent5">
                <a:lumMod val="60000"/>
                <a:lumOff val="40000"/>
              </a:schemeClr>
            </a:solidFill>
          </p:spPr>
          <p:txBody>
            <a:bodyPr wrap="square">
              <a:spAutoFit/>
            </a:bodyPr>
            <a:lstStyle/>
            <a:p>
              <a:r>
                <a:rPr lang="zh-TW" altLang="en-US" sz="2400" dirty="0">
                  <a:solidFill>
                    <a:schemeClr val="bg1"/>
                  </a:solidFill>
                  <a:latin typeface="AaYuanQiman" panose="00020600040101010101" pitchFamily="18" charset="-122"/>
                  <a:ea typeface="AaYuanQiman" panose="00020600040101010101" pitchFamily="18" charset="-122"/>
                </a:rPr>
                <a:t>新型態資安實務課程計畫</a:t>
              </a:r>
            </a:p>
          </p:txBody>
        </p:sp>
        <p:sp>
          <p:nvSpPr>
            <p:cNvPr id="13" name="矩形 12"/>
            <p:cNvSpPr/>
            <p:nvPr/>
          </p:nvSpPr>
          <p:spPr>
            <a:xfrm>
              <a:off x="0" y="5647634"/>
              <a:ext cx="1477328" cy="615553"/>
            </a:xfrm>
            <a:prstGeom prst="rect">
              <a:avLst/>
            </a:prstGeom>
            <a:solidFill>
              <a:srgbClr val="92D050"/>
            </a:solidFill>
          </p:spPr>
          <p:txBody>
            <a:bodyPr wrap="none">
              <a:spAutoFit/>
            </a:bodyPr>
            <a:lstStyle/>
            <a:p>
              <a:r>
                <a:rPr lang="zh-TW" altLang="en-US" sz="2400" dirty="0">
                  <a:effectLst>
                    <a:outerShdw blurRad="38100" dist="38100" dir="2700000" algn="tl">
                      <a:srgbClr val="000000">
                        <a:alpha val="43137"/>
                      </a:srgbClr>
                    </a:outerShdw>
                  </a:effectLst>
                  <a:latin typeface="AaYuanQiman" panose="00020600040101010101" pitchFamily="18" charset="-122"/>
                  <a:ea typeface="AaYuanQiman" panose="00020600040101010101" pitchFamily="18" charset="-122"/>
                </a:rPr>
                <a:t>教育部</a:t>
              </a:r>
            </a:p>
          </p:txBody>
        </p:sp>
      </p:grpSp>
      <p:sp>
        <p:nvSpPr>
          <p:cNvPr id="19" name="矩形 18">
            <a:extLst>
              <a:ext uri="{FF2B5EF4-FFF2-40B4-BE49-F238E27FC236}">
                <a16:creationId xmlns:a16="http://schemas.microsoft.com/office/drawing/2014/main" id="{E9CE2B56-60BC-4C64-80EF-24494024B094}"/>
              </a:ext>
            </a:extLst>
          </p:cNvPr>
          <p:cNvSpPr/>
          <p:nvPr/>
        </p:nvSpPr>
        <p:spPr>
          <a:xfrm>
            <a:off x="532409" y="5286631"/>
            <a:ext cx="3661908" cy="369332"/>
          </a:xfrm>
          <a:prstGeom prst="rect">
            <a:avLst/>
          </a:prstGeom>
          <a:solidFill>
            <a:schemeClr val="accent1"/>
          </a:solidFill>
        </p:spPr>
        <p:txBody>
          <a:bodyPr wrap="square">
            <a:spAutoFit/>
          </a:bodyPr>
          <a:lstStyle/>
          <a:p>
            <a:r>
              <a:rPr lang="en-US" altLang="zh-TW" b="1" dirty="0" smtClean="0">
                <a:effectLst>
                  <a:outerShdw blurRad="38100" dist="38100" dir="2700000" algn="tl">
                    <a:srgbClr val="000000">
                      <a:alpha val="43137"/>
                    </a:srgbClr>
                  </a:outerShdw>
                </a:effectLst>
                <a:latin typeface="清松手寫體1" pitchFamily="2" charset="-120"/>
                <a:ea typeface="清松手寫體1" pitchFamily="2" charset="-120"/>
              </a:rPr>
              <a:t>curl </a:t>
            </a:r>
            <a:r>
              <a:rPr lang="en-US" altLang="zh-TW" b="1" dirty="0">
                <a:solidFill>
                  <a:srgbClr val="00B050"/>
                </a:solidFill>
                <a:effectLst>
                  <a:outerShdw blurRad="38100" dist="38100" dir="2700000" algn="tl">
                    <a:srgbClr val="000000">
                      <a:alpha val="43137"/>
                    </a:srgbClr>
                  </a:outerShdw>
                </a:effectLst>
                <a:latin typeface="清松手寫體1" pitchFamily="2" charset="-120"/>
                <a:ea typeface="清松手寫體1" pitchFamily="2" charset="-120"/>
              </a:rPr>
              <a:t>-X GET </a:t>
            </a:r>
            <a:r>
              <a:rPr lang="en-US" altLang="zh-TW" b="1" dirty="0" smtClean="0">
                <a:solidFill>
                  <a:srgbClr val="FF0000"/>
                </a:solidFill>
                <a:effectLst>
                  <a:outerShdw blurRad="38100" dist="38100" dir="2700000" algn="tl">
                    <a:srgbClr val="000000">
                      <a:alpha val="43137"/>
                    </a:srgbClr>
                  </a:outerShdw>
                </a:effectLst>
                <a:latin typeface="清松手寫體1" pitchFamily="2" charset="-120"/>
                <a:ea typeface="清松手寫體1" pitchFamily="2" charset="-120"/>
              </a:rPr>
              <a:t>"http</a:t>
            </a:r>
            <a:r>
              <a:rPr lang="en-US" altLang="zh-TW" b="1" dirty="0">
                <a:solidFill>
                  <a:srgbClr val="FF0000"/>
                </a:solidFill>
                <a:effectLst>
                  <a:outerShdw blurRad="38100" dist="38100" dir="2700000" algn="tl">
                    <a:srgbClr val="000000">
                      <a:alpha val="43137"/>
                    </a:srgbClr>
                  </a:outerShdw>
                </a:effectLst>
                <a:latin typeface="清松手寫體1" pitchFamily="2" charset="-120"/>
                <a:ea typeface="清松手寫體1" pitchFamily="2" charset="-120"/>
              </a:rPr>
              <a:t>://</a:t>
            </a:r>
            <a:r>
              <a:rPr lang="en-US" altLang="zh-TW" b="1" dirty="0" smtClean="0">
                <a:solidFill>
                  <a:srgbClr val="FF0000"/>
                </a:solidFill>
                <a:effectLst>
                  <a:outerShdw blurRad="38100" dist="38100" dir="2700000" algn="tl">
                    <a:srgbClr val="000000">
                      <a:alpha val="43137"/>
                    </a:srgbClr>
                  </a:outerShdw>
                </a:effectLst>
                <a:latin typeface="清松手寫體1" pitchFamily="2" charset="-120"/>
                <a:ea typeface="清松手寫體1" pitchFamily="2" charset="-120"/>
              </a:rPr>
              <a:t>www.google.com"</a:t>
            </a:r>
            <a:endParaRPr lang="zh-TW" altLang="en-US" b="1" dirty="0">
              <a:solidFill>
                <a:srgbClr val="FF0000"/>
              </a:solidFill>
              <a:effectLst>
                <a:outerShdw blurRad="38100" dist="38100" dir="2700000" algn="tl">
                  <a:srgbClr val="000000">
                    <a:alpha val="43137"/>
                  </a:srgbClr>
                </a:outerShdw>
              </a:effectLst>
              <a:latin typeface="清松手寫體1" pitchFamily="2" charset="-120"/>
              <a:ea typeface="清松手寫體1" pitchFamily="2" charset="-120"/>
            </a:endParaRPr>
          </a:p>
        </p:txBody>
      </p:sp>
    </p:spTree>
    <p:extLst>
      <p:ext uri="{BB962C8B-B14F-4D97-AF65-F5344CB8AC3E}">
        <p14:creationId xmlns:p14="http://schemas.microsoft.com/office/powerpoint/2010/main" val="25861311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1610"/>
          </a:xfrm>
        </p:spPr>
        <p:txBody>
          <a:bodyPr>
            <a:normAutofit/>
          </a:bodyPr>
          <a:lstStyle/>
          <a:p>
            <a:r>
              <a:rPr lang="en-US" altLang="zh-TW" dirty="0" smtClean="0"/>
              <a:t>B.2.</a:t>
            </a:r>
            <a:r>
              <a:rPr lang="zh-TW" altLang="en-US" dirty="0"/>
              <a:t>實測</a:t>
            </a:r>
            <a:r>
              <a:rPr lang="zh-TW" altLang="en-US" dirty="0" smtClean="0"/>
              <a:t>案例</a:t>
            </a:r>
            <a:endParaRPr lang="zh-TW" altLang="en-US" dirty="0"/>
          </a:p>
        </p:txBody>
      </p:sp>
      <p:sp>
        <p:nvSpPr>
          <p:cNvPr id="4" name="投影片編號版面配置區 3"/>
          <p:cNvSpPr>
            <a:spLocks noGrp="1"/>
          </p:cNvSpPr>
          <p:nvPr>
            <p:ph type="sldNum" sz="quarter" idx="12"/>
          </p:nvPr>
        </p:nvSpPr>
        <p:spPr/>
        <p:txBody>
          <a:bodyPr/>
          <a:lstStyle/>
          <a:p>
            <a:fld id="{C5018212-ED78-4088-9EF2-5C15BA7813C8}" type="slidenum">
              <a:rPr lang="zh-TW" altLang="en-US" smtClean="0"/>
              <a:t>30</a:t>
            </a:fld>
            <a:endParaRPr lang="zh-TW" altLang="en-US"/>
          </a:p>
        </p:txBody>
      </p:sp>
      <p:grpSp>
        <p:nvGrpSpPr>
          <p:cNvPr id="5" name="群組 4"/>
          <p:cNvGrpSpPr/>
          <p:nvPr/>
        </p:nvGrpSpPr>
        <p:grpSpPr>
          <a:xfrm>
            <a:off x="0" y="6241875"/>
            <a:ext cx="9144000" cy="461665"/>
            <a:chOff x="0" y="5647634"/>
            <a:chExt cx="12192000" cy="615553"/>
          </a:xfrm>
        </p:grpSpPr>
        <p:sp>
          <p:nvSpPr>
            <p:cNvPr id="6" name="矩形 5"/>
            <p:cNvSpPr/>
            <p:nvPr/>
          </p:nvSpPr>
          <p:spPr>
            <a:xfrm>
              <a:off x="1536700" y="5647634"/>
              <a:ext cx="10655300" cy="615553"/>
            </a:xfrm>
            <a:prstGeom prst="rect">
              <a:avLst/>
            </a:prstGeom>
            <a:solidFill>
              <a:schemeClr val="accent5">
                <a:lumMod val="60000"/>
                <a:lumOff val="40000"/>
              </a:schemeClr>
            </a:solidFill>
          </p:spPr>
          <p:txBody>
            <a:bodyPr wrap="square">
              <a:spAutoFit/>
            </a:bodyPr>
            <a:lstStyle/>
            <a:p>
              <a:r>
                <a:rPr lang="zh-TW" altLang="en-US" sz="2400" dirty="0">
                  <a:solidFill>
                    <a:schemeClr val="bg1"/>
                  </a:solidFill>
                  <a:latin typeface="AaYuanQiman" panose="00020600040101010101" pitchFamily="18" charset="-122"/>
                  <a:ea typeface="AaYuanQiman" panose="00020600040101010101" pitchFamily="18" charset="-122"/>
                </a:rPr>
                <a:t>新型態資安實務課程計畫</a:t>
              </a:r>
            </a:p>
          </p:txBody>
        </p:sp>
        <p:sp>
          <p:nvSpPr>
            <p:cNvPr id="7" name="矩形 6"/>
            <p:cNvSpPr/>
            <p:nvPr/>
          </p:nvSpPr>
          <p:spPr>
            <a:xfrm>
              <a:off x="0" y="5647634"/>
              <a:ext cx="1477328" cy="615553"/>
            </a:xfrm>
            <a:prstGeom prst="rect">
              <a:avLst/>
            </a:prstGeom>
            <a:solidFill>
              <a:srgbClr val="92D050"/>
            </a:solidFill>
          </p:spPr>
          <p:txBody>
            <a:bodyPr wrap="none">
              <a:spAutoFit/>
            </a:bodyPr>
            <a:lstStyle/>
            <a:p>
              <a:r>
                <a:rPr lang="zh-TW" altLang="en-US" sz="2400" dirty="0">
                  <a:effectLst>
                    <a:outerShdw blurRad="38100" dist="38100" dir="2700000" algn="tl">
                      <a:srgbClr val="000000">
                        <a:alpha val="43137"/>
                      </a:srgbClr>
                    </a:outerShdw>
                  </a:effectLst>
                  <a:latin typeface="AaYuanQiman" panose="00020600040101010101" pitchFamily="18" charset="-122"/>
                  <a:ea typeface="AaYuanQiman" panose="00020600040101010101" pitchFamily="18" charset="-122"/>
                </a:rPr>
                <a:t>教育部</a:t>
              </a:r>
            </a:p>
          </p:txBody>
        </p:sp>
      </p:grpSp>
      <p:pic>
        <p:nvPicPr>
          <p:cNvPr id="9" name="圖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394" y="1979281"/>
            <a:ext cx="4061286" cy="3223690"/>
          </a:xfrm>
          <a:prstGeom prst="rect">
            <a:avLst/>
          </a:prstGeom>
        </p:spPr>
      </p:pic>
      <p:pic>
        <p:nvPicPr>
          <p:cNvPr id="10" name="圖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7965" y="1981753"/>
            <a:ext cx="4058172" cy="3221218"/>
          </a:xfrm>
          <a:prstGeom prst="rect">
            <a:avLst/>
          </a:prstGeom>
        </p:spPr>
      </p:pic>
      <p:sp>
        <p:nvSpPr>
          <p:cNvPr id="11" name="向右箭號 10"/>
          <p:cNvSpPr/>
          <p:nvPr/>
        </p:nvSpPr>
        <p:spPr>
          <a:xfrm>
            <a:off x="3910845" y="4001664"/>
            <a:ext cx="1322309" cy="6825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701780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1610"/>
          </a:xfrm>
        </p:spPr>
        <p:txBody>
          <a:bodyPr>
            <a:normAutofit/>
          </a:bodyPr>
          <a:lstStyle/>
          <a:p>
            <a:r>
              <a:rPr lang="en-US" altLang="zh-TW" dirty="0" smtClean="0"/>
              <a:t>B.2.</a:t>
            </a:r>
            <a:r>
              <a:rPr lang="zh-TW" altLang="en-US" dirty="0"/>
              <a:t>實測</a:t>
            </a:r>
            <a:r>
              <a:rPr lang="zh-TW" altLang="en-US" dirty="0" smtClean="0"/>
              <a:t>案例</a:t>
            </a:r>
            <a:endParaRPr lang="zh-TW" altLang="en-US" dirty="0"/>
          </a:p>
        </p:txBody>
      </p:sp>
      <p:sp>
        <p:nvSpPr>
          <p:cNvPr id="4" name="投影片編號版面配置區 3"/>
          <p:cNvSpPr>
            <a:spLocks noGrp="1"/>
          </p:cNvSpPr>
          <p:nvPr>
            <p:ph type="sldNum" sz="quarter" idx="12"/>
          </p:nvPr>
        </p:nvSpPr>
        <p:spPr/>
        <p:txBody>
          <a:bodyPr/>
          <a:lstStyle/>
          <a:p>
            <a:fld id="{C5018212-ED78-4088-9EF2-5C15BA7813C8}" type="slidenum">
              <a:rPr lang="zh-TW" altLang="en-US" smtClean="0"/>
              <a:t>31</a:t>
            </a:fld>
            <a:endParaRPr lang="zh-TW" altLang="en-US"/>
          </a:p>
        </p:txBody>
      </p:sp>
      <p:grpSp>
        <p:nvGrpSpPr>
          <p:cNvPr id="5" name="群組 4"/>
          <p:cNvGrpSpPr/>
          <p:nvPr/>
        </p:nvGrpSpPr>
        <p:grpSpPr>
          <a:xfrm>
            <a:off x="0" y="6241875"/>
            <a:ext cx="9144000" cy="461665"/>
            <a:chOff x="0" y="5647634"/>
            <a:chExt cx="12192000" cy="615553"/>
          </a:xfrm>
        </p:grpSpPr>
        <p:sp>
          <p:nvSpPr>
            <p:cNvPr id="6" name="矩形 5"/>
            <p:cNvSpPr/>
            <p:nvPr/>
          </p:nvSpPr>
          <p:spPr>
            <a:xfrm>
              <a:off x="1536700" y="5647634"/>
              <a:ext cx="10655300" cy="615553"/>
            </a:xfrm>
            <a:prstGeom prst="rect">
              <a:avLst/>
            </a:prstGeom>
            <a:solidFill>
              <a:schemeClr val="accent5">
                <a:lumMod val="60000"/>
                <a:lumOff val="40000"/>
              </a:schemeClr>
            </a:solidFill>
          </p:spPr>
          <p:txBody>
            <a:bodyPr wrap="square">
              <a:spAutoFit/>
            </a:bodyPr>
            <a:lstStyle/>
            <a:p>
              <a:r>
                <a:rPr lang="zh-TW" altLang="en-US" sz="2400" dirty="0">
                  <a:solidFill>
                    <a:schemeClr val="bg1"/>
                  </a:solidFill>
                  <a:latin typeface="AaYuanQiman" panose="00020600040101010101" pitchFamily="18" charset="-122"/>
                  <a:ea typeface="AaYuanQiman" panose="00020600040101010101" pitchFamily="18" charset="-122"/>
                </a:rPr>
                <a:t>新型態資安實務課程計畫</a:t>
              </a:r>
            </a:p>
          </p:txBody>
        </p:sp>
        <p:sp>
          <p:nvSpPr>
            <p:cNvPr id="7" name="矩形 6"/>
            <p:cNvSpPr/>
            <p:nvPr/>
          </p:nvSpPr>
          <p:spPr>
            <a:xfrm>
              <a:off x="0" y="5647634"/>
              <a:ext cx="1477328" cy="615553"/>
            </a:xfrm>
            <a:prstGeom prst="rect">
              <a:avLst/>
            </a:prstGeom>
            <a:solidFill>
              <a:srgbClr val="92D050"/>
            </a:solidFill>
          </p:spPr>
          <p:txBody>
            <a:bodyPr wrap="none">
              <a:spAutoFit/>
            </a:bodyPr>
            <a:lstStyle/>
            <a:p>
              <a:r>
                <a:rPr lang="zh-TW" altLang="en-US" sz="2400" dirty="0">
                  <a:effectLst>
                    <a:outerShdw blurRad="38100" dist="38100" dir="2700000" algn="tl">
                      <a:srgbClr val="000000">
                        <a:alpha val="43137"/>
                      </a:srgbClr>
                    </a:outerShdw>
                  </a:effectLst>
                  <a:latin typeface="AaYuanQiman" panose="00020600040101010101" pitchFamily="18" charset="-122"/>
                  <a:ea typeface="AaYuanQiman" panose="00020600040101010101" pitchFamily="18" charset="-122"/>
                </a:rPr>
                <a:t>教育部</a:t>
              </a:r>
            </a:p>
          </p:txBody>
        </p:sp>
      </p:grpSp>
      <p:pic>
        <p:nvPicPr>
          <p:cNvPr id="9" name="圖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242" y="1979281"/>
            <a:ext cx="4061286" cy="3223690"/>
          </a:xfrm>
          <a:prstGeom prst="rect">
            <a:avLst/>
          </a:prstGeom>
        </p:spPr>
      </p:pic>
      <p:pic>
        <p:nvPicPr>
          <p:cNvPr id="12" name="圖片 11"/>
          <p:cNvPicPr>
            <a:picLocks noChangeAspect="1"/>
          </p:cNvPicPr>
          <p:nvPr/>
        </p:nvPicPr>
        <p:blipFill rotWithShape="1">
          <a:blip r:embed="rId3">
            <a:extLst>
              <a:ext uri="{28A0092B-C50C-407E-A947-70E740481C1C}">
                <a14:useLocalDpi xmlns:a14="http://schemas.microsoft.com/office/drawing/2010/main" val="0"/>
              </a:ext>
            </a:extLst>
          </a:blip>
          <a:srcRect r="51707"/>
          <a:stretch/>
        </p:blipFill>
        <p:spPr>
          <a:xfrm>
            <a:off x="4297680" y="1041379"/>
            <a:ext cx="4760890" cy="4977945"/>
          </a:xfrm>
          <a:prstGeom prst="rect">
            <a:avLst/>
          </a:prstGeom>
        </p:spPr>
      </p:pic>
      <p:sp>
        <p:nvSpPr>
          <p:cNvPr id="11" name="向右箭號 10"/>
          <p:cNvSpPr/>
          <p:nvPr/>
        </p:nvSpPr>
        <p:spPr>
          <a:xfrm>
            <a:off x="3910845" y="4001664"/>
            <a:ext cx="1322309" cy="6825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9693625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1610"/>
          </a:xfrm>
        </p:spPr>
        <p:txBody>
          <a:bodyPr>
            <a:normAutofit/>
          </a:bodyPr>
          <a:lstStyle/>
          <a:p>
            <a:r>
              <a:rPr lang="en-US" altLang="zh-TW" dirty="0" smtClean="0"/>
              <a:t>B.2.</a:t>
            </a:r>
            <a:r>
              <a:rPr lang="zh-TW" altLang="en-US" dirty="0"/>
              <a:t>實測</a:t>
            </a:r>
            <a:r>
              <a:rPr lang="zh-TW" altLang="en-US" dirty="0" smtClean="0"/>
              <a:t>案例</a:t>
            </a:r>
            <a:endParaRPr lang="zh-TW" altLang="en-US" dirty="0"/>
          </a:p>
        </p:txBody>
      </p:sp>
      <p:sp>
        <p:nvSpPr>
          <p:cNvPr id="4" name="投影片編號版面配置區 3"/>
          <p:cNvSpPr>
            <a:spLocks noGrp="1"/>
          </p:cNvSpPr>
          <p:nvPr>
            <p:ph type="sldNum" sz="quarter" idx="12"/>
          </p:nvPr>
        </p:nvSpPr>
        <p:spPr/>
        <p:txBody>
          <a:bodyPr/>
          <a:lstStyle/>
          <a:p>
            <a:fld id="{C5018212-ED78-4088-9EF2-5C15BA7813C8}" type="slidenum">
              <a:rPr lang="zh-TW" altLang="en-US" smtClean="0"/>
              <a:t>32</a:t>
            </a:fld>
            <a:endParaRPr lang="zh-TW" altLang="en-US"/>
          </a:p>
        </p:txBody>
      </p:sp>
      <p:grpSp>
        <p:nvGrpSpPr>
          <p:cNvPr id="5" name="群組 4"/>
          <p:cNvGrpSpPr/>
          <p:nvPr/>
        </p:nvGrpSpPr>
        <p:grpSpPr>
          <a:xfrm>
            <a:off x="0" y="6241875"/>
            <a:ext cx="9144000" cy="461665"/>
            <a:chOff x="0" y="5647634"/>
            <a:chExt cx="12192000" cy="615553"/>
          </a:xfrm>
        </p:grpSpPr>
        <p:sp>
          <p:nvSpPr>
            <p:cNvPr id="6" name="矩形 5"/>
            <p:cNvSpPr/>
            <p:nvPr/>
          </p:nvSpPr>
          <p:spPr>
            <a:xfrm>
              <a:off x="1536700" y="5647634"/>
              <a:ext cx="10655300" cy="615553"/>
            </a:xfrm>
            <a:prstGeom prst="rect">
              <a:avLst/>
            </a:prstGeom>
            <a:solidFill>
              <a:schemeClr val="accent5">
                <a:lumMod val="60000"/>
                <a:lumOff val="40000"/>
              </a:schemeClr>
            </a:solidFill>
          </p:spPr>
          <p:txBody>
            <a:bodyPr wrap="square">
              <a:spAutoFit/>
            </a:bodyPr>
            <a:lstStyle/>
            <a:p>
              <a:r>
                <a:rPr lang="zh-TW" altLang="en-US" sz="2400" dirty="0">
                  <a:solidFill>
                    <a:schemeClr val="bg1"/>
                  </a:solidFill>
                  <a:latin typeface="AaYuanQiman" panose="00020600040101010101" pitchFamily="18" charset="-122"/>
                  <a:ea typeface="AaYuanQiman" panose="00020600040101010101" pitchFamily="18" charset="-122"/>
                </a:rPr>
                <a:t>新型態資安實務課程計畫</a:t>
              </a:r>
            </a:p>
          </p:txBody>
        </p:sp>
        <p:sp>
          <p:nvSpPr>
            <p:cNvPr id="7" name="矩形 6"/>
            <p:cNvSpPr/>
            <p:nvPr/>
          </p:nvSpPr>
          <p:spPr>
            <a:xfrm>
              <a:off x="0" y="5647634"/>
              <a:ext cx="1477328" cy="615553"/>
            </a:xfrm>
            <a:prstGeom prst="rect">
              <a:avLst/>
            </a:prstGeom>
            <a:solidFill>
              <a:srgbClr val="92D050"/>
            </a:solidFill>
          </p:spPr>
          <p:txBody>
            <a:bodyPr wrap="none">
              <a:spAutoFit/>
            </a:bodyPr>
            <a:lstStyle/>
            <a:p>
              <a:r>
                <a:rPr lang="zh-TW" altLang="en-US" sz="2400" dirty="0">
                  <a:effectLst>
                    <a:outerShdw blurRad="38100" dist="38100" dir="2700000" algn="tl">
                      <a:srgbClr val="000000">
                        <a:alpha val="43137"/>
                      </a:srgbClr>
                    </a:outerShdw>
                  </a:effectLst>
                  <a:latin typeface="AaYuanQiman" panose="00020600040101010101" pitchFamily="18" charset="-122"/>
                  <a:ea typeface="AaYuanQiman" panose="00020600040101010101" pitchFamily="18" charset="-122"/>
                </a:rPr>
                <a:t>教育部</a:t>
              </a:r>
            </a:p>
          </p:txBody>
        </p:sp>
      </p:grpSp>
      <p:pic>
        <p:nvPicPr>
          <p:cNvPr id="10" name="圖片 9"/>
          <p:cNvPicPr>
            <a:picLocks noChangeAspect="1"/>
          </p:cNvPicPr>
          <p:nvPr/>
        </p:nvPicPr>
        <p:blipFill rotWithShape="1">
          <a:blip r:embed="rId2">
            <a:extLst>
              <a:ext uri="{28A0092B-C50C-407E-A947-70E740481C1C}">
                <a14:useLocalDpi xmlns:a14="http://schemas.microsoft.com/office/drawing/2010/main" val="0"/>
              </a:ext>
            </a:extLst>
          </a:blip>
          <a:srcRect r="51707"/>
          <a:stretch/>
        </p:blipFill>
        <p:spPr>
          <a:xfrm>
            <a:off x="197676" y="1503408"/>
            <a:ext cx="4195551" cy="4386831"/>
          </a:xfrm>
          <a:prstGeom prst="rect">
            <a:avLst/>
          </a:prstGeom>
        </p:spPr>
      </p:pic>
      <p:pic>
        <p:nvPicPr>
          <p:cNvPr id="13" name="圖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193703"/>
            <a:ext cx="4319572" cy="4515916"/>
          </a:xfrm>
          <a:prstGeom prst="rect">
            <a:avLst/>
          </a:prstGeom>
        </p:spPr>
      </p:pic>
      <p:sp>
        <p:nvSpPr>
          <p:cNvPr id="14" name="向右箭號 13"/>
          <p:cNvSpPr/>
          <p:nvPr/>
        </p:nvSpPr>
        <p:spPr>
          <a:xfrm>
            <a:off x="4030959" y="4442356"/>
            <a:ext cx="1270792" cy="6825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a:off x="3257796" y="5124868"/>
            <a:ext cx="1044263" cy="2704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a:off x="7692807" y="4881378"/>
            <a:ext cx="1044263" cy="2704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6927157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1610"/>
          </a:xfrm>
        </p:spPr>
        <p:txBody>
          <a:bodyPr>
            <a:normAutofit/>
          </a:bodyPr>
          <a:lstStyle/>
          <a:p>
            <a:r>
              <a:rPr lang="en-US" altLang="zh-TW" dirty="0" smtClean="0"/>
              <a:t>B.2.</a:t>
            </a:r>
            <a:r>
              <a:rPr lang="zh-TW" altLang="en-US" dirty="0"/>
              <a:t>實測</a:t>
            </a:r>
            <a:r>
              <a:rPr lang="zh-TW" altLang="en-US" dirty="0" smtClean="0"/>
              <a:t>案例</a:t>
            </a:r>
            <a:endParaRPr lang="zh-TW" altLang="en-US" dirty="0"/>
          </a:p>
        </p:txBody>
      </p:sp>
      <p:sp>
        <p:nvSpPr>
          <p:cNvPr id="4" name="投影片編號版面配置區 3"/>
          <p:cNvSpPr>
            <a:spLocks noGrp="1"/>
          </p:cNvSpPr>
          <p:nvPr>
            <p:ph type="sldNum" sz="quarter" idx="12"/>
          </p:nvPr>
        </p:nvSpPr>
        <p:spPr/>
        <p:txBody>
          <a:bodyPr/>
          <a:lstStyle/>
          <a:p>
            <a:fld id="{C5018212-ED78-4088-9EF2-5C15BA7813C8}" type="slidenum">
              <a:rPr lang="zh-TW" altLang="en-US" smtClean="0"/>
              <a:t>33</a:t>
            </a:fld>
            <a:endParaRPr lang="zh-TW" altLang="en-US"/>
          </a:p>
        </p:txBody>
      </p:sp>
      <p:grpSp>
        <p:nvGrpSpPr>
          <p:cNvPr id="5" name="群組 4"/>
          <p:cNvGrpSpPr/>
          <p:nvPr/>
        </p:nvGrpSpPr>
        <p:grpSpPr>
          <a:xfrm>
            <a:off x="0" y="6241875"/>
            <a:ext cx="9144000" cy="461665"/>
            <a:chOff x="0" y="5647634"/>
            <a:chExt cx="12192000" cy="615553"/>
          </a:xfrm>
        </p:grpSpPr>
        <p:sp>
          <p:nvSpPr>
            <p:cNvPr id="6" name="矩形 5"/>
            <p:cNvSpPr/>
            <p:nvPr/>
          </p:nvSpPr>
          <p:spPr>
            <a:xfrm>
              <a:off x="1536700" y="5647634"/>
              <a:ext cx="10655300" cy="615553"/>
            </a:xfrm>
            <a:prstGeom prst="rect">
              <a:avLst/>
            </a:prstGeom>
            <a:solidFill>
              <a:schemeClr val="accent5">
                <a:lumMod val="60000"/>
                <a:lumOff val="40000"/>
              </a:schemeClr>
            </a:solidFill>
          </p:spPr>
          <p:txBody>
            <a:bodyPr wrap="square">
              <a:spAutoFit/>
            </a:bodyPr>
            <a:lstStyle/>
            <a:p>
              <a:r>
                <a:rPr lang="zh-TW" altLang="en-US" sz="2400" dirty="0">
                  <a:solidFill>
                    <a:schemeClr val="bg1"/>
                  </a:solidFill>
                  <a:latin typeface="AaYuanQiman" panose="00020600040101010101" pitchFamily="18" charset="-122"/>
                  <a:ea typeface="AaYuanQiman" panose="00020600040101010101" pitchFamily="18" charset="-122"/>
                </a:rPr>
                <a:t>新型態資安實務課程計畫</a:t>
              </a:r>
            </a:p>
          </p:txBody>
        </p:sp>
        <p:sp>
          <p:nvSpPr>
            <p:cNvPr id="7" name="矩形 6"/>
            <p:cNvSpPr/>
            <p:nvPr/>
          </p:nvSpPr>
          <p:spPr>
            <a:xfrm>
              <a:off x="0" y="5647634"/>
              <a:ext cx="1477328" cy="615553"/>
            </a:xfrm>
            <a:prstGeom prst="rect">
              <a:avLst/>
            </a:prstGeom>
            <a:solidFill>
              <a:srgbClr val="92D050"/>
            </a:solidFill>
          </p:spPr>
          <p:txBody>
            <a:bodyPr wrap="none">
              <a:spAutoFit/>
            </a:bodyPr>
            <a:lstStyle/>
            <a:p>
              <a:r>
                <a:rPr lang="zh-TW" altLang="en-US" sz="2400" dirty="0">
                  <a:effectLst>
                    <a:outerShdw blurRad="38100" dist="38100" dir="2700000" algn="tl">
                      <a:srgbClr val="000000">
                        <a:alpha val="43137"/>
                      </a:srgbClr>
                    </a:outerShdw>
                  </a:effectLst>
                  <a:latin typeface="AaYuanQiman" panose="00020600040101010101" pitchFamily="18" charset="-122"/>
                  <a:ea typeface="AaYuanQiman" panose="00020600040101010101" pitchFamily="18" charset="-122"/>
                </a:rPr>
                <a:t>教育部</a:t>
              </a:r>
            </a:p>
          </p:txBody>
        </p:sp>
      </p:grpSp>
      <p:pic>
        <p:nvPicPr>
          <p:cNvPr id="19" name="圖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8743" y="1792224"/>
            <a:ext cx="4130125" cy="3582168"/>
          </a:xfrm>
          <a:prstGeom prst="rect">
            <a:avLst/>
          </a:prstGeom>
        </p:spPr>
      </p:pic>
      <p:pic>
        <p:nvPicPr>
          <p:cNvPr id="20" name="圖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01" y="1348266"/>
            <a:ext cx="4680844" cy="4893609"/>
          </a:xfrm>
          <a:prstGeom prst="rect">
            <a:avLst/>
          </a:prstGeom>
        </p:spPr>
      </p:pic>
      <p:sp>
        <p:nvSpPr>
          <p:cNvPr id="21" name="向右箭號 20"/>
          <p:cNvSpPr/>
          <p:nvPr/>
        </p:nvSpPr>
        <p:spPr>
          <a:xfrm>
            <a:off x="4308050" y="3984046"/>
            <a:ext cx="1270792" cy="6825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p:cNvSpPr/>
          <p:nvPr/>
        </p:nvSpPr>
        <p:spPr>
          <a:xfrm>
            <a:off x="243097" y="2962853"/>
            <a:ext cx="1044263" cy="2704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3269226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602139C-8BB3-4D28-9CB4-647670B7B699}"/>
              </a:ext>
            </a:extLst>
          </p:cNvPr>
          <p:cNvSpPr/>
          <p:nvPr/>
        </p:nvSpPr>
        <p:spPr>
          <a:xfrm>
            <a:off x="274883" y="273188"/>
            <a:ext cx="5467549" cy="584775"/>
          </a:xfrm>
          <a:prstGeom prst="rect">
            <a:avLst/>
          </a:prstGeom>
          <a:solidFill>
            <a:schemeClr val="bg1">
              <a:lumMod val="50000"/>
            </a:schemeClr>
          </a:solidFill>
        </p:spPr>
        <p:txBody>
          <a:bodyPr wrap="square">
            <a:spAutoFit/>
          </a:bodyPr>
          <a:lstStyle/>
          <a:p>
            <a:pPr algn="ctr"/>
            <a:r>
              <a:rPr lang="zh-TW" altLang="en-US" sz="3200" dirty="0">
                <a:solidFill>
                  <a:schemeClr val="bg1"/>
                </a:solidFill>
                <a:latin typeface="清松手寫體1" pitchFamily="2" charset="-120"/>
                <a:ea typeface="清松手寫體1" pitchFamily="2" charset="-120"/>
              </a:rPr>
              <a:t>強大的</a:t>
            </a:r>
            <a:r>
              <a:rPr lang="en-US" altLang="zh-TW" sz="3200" dirty="0">
                <a:solidFill>
                  <a:schemeClr val="bg1"/>
                </a:solidFill>
                <a:latin typeface="清松手寫體1" pitchFamily="2" charset="-120"/>
                <a:ea typeface="清松手寫體1" pitchFamily="2" charset="-120"/>
              </a:rPr>
              <a:t>Chrome Developer Tools</a:t>
            </a:r>
            <a:endParaRPr lang="zh-TW" altLang="en-US" sz="3200" dirty="0">
              <a:solidFill>
                <a:schemeClr val="bg1"/>
              </a:solidFill>
              <a:latin typeface="清松手寫體1" pitchFamily="2" charset="-120"/>
              <a:ea typeface="清松手寫體1" pitchFamily="2" charset="-120"/>
            </a:endParaRPr>
          </a:p>
        </p:txBody>
      </p:sp>
      <p:sp>
        <p:nvSpPr>
          <p:cNvPr id="17" name="矩形 16">
            <a:extLst>
              <a:ext uri="{FF2B5EF4-FFF2-40B4-BE49-F238E27FC236}">
                <a16:creationId xmlns:a16="http://schemas.microsoft.com/office/drawing/2014/main" id="{AEBB903F-7B24-4CAA-A53E-EA01BD2F5CCB}"/>
              </a:ext>
            </a:extLst>
          </p:cNvPr>
          <p:cNvSpPr/>
          <p:nvPr/>
        </p:nvSpPr>
        <p:spPr>
          <a:xfrm>
            <a:off x="379774" y="1372322"/>
            <a:ext cx="8595705" cy="138499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214308" indent="-214308">
              <a:lnSpc>
                <a:spcPct val="150000"/>
              </a:lnSpc>
              <a:spcBef>
                <a:spcPts val="750"/>
              </a:spcBef>
              <a:buFont typeface="Wingdings" panose="05000000000000000000" pitchFamily="2" charset="2"/>
              <a:buChar char="Ø"/>
            </a:pPr>
            <a:r>
              <a:rPr lang="en-US" altLang="zh-TW" sz="2800" dirty="0"/>
              <a:t>Chrome Developer Tools</a:t>
            </a:r>
            <a:r>
              <a:rPr lang="zh-TW" altLang="en-US" sz="2800" dirty="0"/>
              <a:t>是內建於</a:t>
            </a:r>
            <a:r>
              <a:rPr lang="en-US" altLang="zh-TW" sz="2800" dirty="0"/>
              <a:t>Google Chrome</a:t>
            </a:r>
            <a:r>
              <a:rPr lang="zh-TW" altLang="en-US" sz="2800" dirty="0"/>
              <a:t>中強大的偵錯工具，可以對</a:t>
            </a:r>
            <a:r>
              <a:rPr lang="en-US" altLang="zh-TW" sz="2800" dirty="0"/>
              <a:t>Web</a:t>
            </a:r>
            <a:r>
              <a:rPr lang="zh-TW" altLang="en-US" sz="2800" dirty="0"/>
              <a:t>進行</a:t>
            </a:r>
            <a:r>
              <a:rPr lang="zh-TW" altLang="en-US" sz="2800" dirty="0">
                <a:solidFill>
                  <a:srgbClr val="FF0000"/>
                </a:solidFill>
              </a:rPr>
              <a:t>偵錯</a:t>
            </a:r>
            <a:r>
              <a:rPr lang="zh-TW" altLang="en-US" sz="2800" dirty="0"/>
              <a:t>、</a:t>
            </a:r>
            <a:r>
              <a:rPr lang="zh-TW" altLang="en-US" sz="2800" dirty="0">
                <a:solidFill>
                  <a:srgbClr val="FF0000"/>
                </a:solidFill>
              </a:rPr>
              <a:t>開發</a:t>
            </a:r>
            <a:r>
              <a:rPr lang="zh-TW" altLang="en-US" sz="2800" dirty="0"/>
              <a:t>、</a:t>
            </a:r>
            <a:r>
              <a:rPr lang="zh-TW" altLang="en-US" sz="2800" dirty="0" smtClean="0">
                <a:solidFill>
                  <a:srgbClr val="FF0000"/>
                </a:solidFill>
              </a:rPr>
              <a:t>分析等</a:t>
            </a:r>
            <a:r>
              <a:rPr lang="zh-TW" altLang="en-US" sz="2800" dirty="0" smtClean="0"/>
              <a:t>。</a:t>
            </a:r>
            <a:endParaRPr lang="en-US" altLang="zh-TW" sz="2800" dirty="0"/>
          </a:p>
        </p:txBody>
      </p:sp>
      <p:sp>
        <p:nvSpPr>
          <p:cNvPr id="3" name="矩形 2">
            <a:extLst>
              <a:ext uri="{FF2B5EF4-FFF2-40B4-BE49-F238E27FC236}">
                <a16:creationId xmlns:a16="http://schemas.microsoft.com/office/drawing/2014/main" id="{334ABA7A-7468-4AB8-A6C7-B55AA0014034}"/>
              </a:ext>
            </a:extLst>
          </p:cNvPr>
          <p:cNvSpPr/>
          <p:nvPr/>
        </p:nvSpPr>
        <p:spPr>
          <a:xfrm>
            <a:off x="303424" y="964492"/>
            <a:ext cx="5804281" cy="369332"/>
          </a:xfrm>
          <a:prstGeom prst="rect">
            <a:avLst/>
          </a:prstGeom>
        </p:spPr>
        <p:txBody>
          <a:bodyPr wrap="none">
            <a:spAutoFit/>
          </a:bodyPr>
          <a:lstStyle/>
          <a:p>
            <a:r>
              <a:rPr lang="en-US" altLang="zh-TW" dirty="0"/>
              <a:t>https://developers.google.com/web/tools/chrome-devtools</a:t>
            </a:r>
            <a:endParaRPr lang="zh-TW" altLang="en-US" dirty="0"/>
          </a:p>
        </p:txBody>
      </p:sp>
      <p:sp>
        <p:nvSpPr>
          <p:cNvPr id="4" name="矩形 3">
            <a:extLst>
              <a:ext uri="{FF2B5EF4-FFF2-40B4-BE49-F238E27FC236}">
                <a16:creationId xmlns:a16="http://schemas.microsoft.com/office/drawing/2014/main" id="{B87CAA92-67AF-4D5C-A180-95C310170E9B}"/>
              </a:ext>
            </a:extLst>
          </p:cNvPr>
          <p:cNvSpPr/>
          <p:nvPr/>
        </p:nvSpPr>
        <p:spPr>
          <a:xfrm>
            <a:off x="379774" y="2740641"/>
            <a:ext cx="10195905" cy="3323987"/>
          </a:xfrm>
          <a:prstGeom prst="rect">
            <a:avLst/>
          </a:prstGeom>
        </p:spPr>
        <p:txBody>
          <a:bodyPr wrap="square">
            <a:spAutoFit/>
          </a:bodyPr>
          <a:lstStyle/>
          <a:p>
            <a:pPr marL="214308" indent="-214308">
              <a:lnSpc>
                <a:spcPct val="150000"/>
              </a:lnSpc>
              <a:spcBef>
                <a:spcPts val="750"/>
              </a:spcBef>
              <a:buFont typeface="Wingdings" panose="05000000000000000000" pitchFamily="2" charset="2"/>
              <a:buChar char="Ø"/>
            </a:pPr>
            <a:r>
              <a:rPr lang="zh-TW" altLang="en-US" sz="2800" dirty="0"/>
              <a:t>開啟方式：</a:t>
            </a:r>
            <a:r>
              <a:rPr lang="en-US" altLang="zh-TW" sz="2800" dirty="0"/>
              <a:t/>
            </a:r>
            <a:br>
              <a:rPr lang="en-US" altLang="zh-TW" sz="2800" dirty="0"/>
            </a:br>
            <a:r>
              <a:rPr lang="zh-TW" altLang="en-US" sz="2800" dirty="0"/>
              <a:t>一、</a:t>
            </a:r>
            <a:r>
              <a:rPr lang="en-US" altLang="zh-TW" sz="2800" dirty="0"/>
              <a:t>Chrome</a:t>
            </a:r>
            <a:r>
              <a:rPr lang="zh-TW" altLang="en-US" sz="2800" dirty="0"/>
              <a:t>選單 </a:t>
            </a:r>
            <a:r>
              <a:rPr lang="en-US" altLang="zh-TW" sz="2800" dirty="0"/>
              <a:t>&gt;</a:t>
            </a:r>
            <a:r>
              <a:rPr lang="zh-TW" altLang="en-US" sz="2800" dirty="0"/>
              <a:t> 更多工具 </a:t>
            </a:r>
            <a:r>
              <a:rPr lang="en-US" altLang="zh-TW" sz="2800" dirty="0"/>
              <a:t>&gt;</a:t>
            </a:r>
            <a:r>
              <a:rPr lang="zh-TW" altLang="en-US" sz="2800" dirty="0"/>
              <a:t> 開發者工具</a:t>
            </a:r>
            <a:r>
              <a:rPr lang="en-US" altLang="zh-TW" sz="2800" dirty="0"/>
              <a:t/>
            </a:r>
            <a:br>
              <a:rPr lang="en-US" altLang="zh-TW" sz="2800" dirty="0"/>
            </a:br>
            <a:r>
              <a:rPr lang="zh-TW" altLang="en-US" sz="2800" dirty="0"/>
              <a:t>二、在頁面元素上按滑鼠右鍵 </a:t>
            </a:r>
            <a:r>
              <a:rPr lang="en-US" altLang="zh-TW" sz="2800" dirty="0"/>
              <a:t>&gt;</a:t>
            </a:r>
            <a:r>
              <a:rPr lang="zh-TW" altLang="en-US" sz="2800" dirty="0"/>
              <a:t> 檢查</a:t>
            </a:r>
            <a:r>
              <a:rPr lang="en-US" altLang="zh-TW" sz="2800" dirty="0"/>
              <a:t/>
            </a:r>
            <a:br>
              <a:rPr lang="en-US" altLang="zh-TW" sz="2800" dirty="0"/>
            </a:br>
            <a:r>
              <a:rPr lang="zh-TW" altLang="en-US" sz="2800" dirty="0"/>
              <a:t>三、使用快捷鍵 </a:t>
            </a:r>
            <a:r>
              <a:rPr lang="en-US" altLang="zh-TW" sz="2800" dirty="0"/>
              <a:t/>
            </a:r>
            <a:br>
              <a:rPr lang="en-US" altLang="zh-TW" sz="2800" dirty="0"/>
            </a:br>
            <a:r>
              <a:rPr lang="en-US" altLang="zh-TW" sz="2800" dirty="0"/>
              <a:t>	</a:t>
            </a:r>
            <a:r>
              <a:rPr lang="en-US" altLang="zh-TW" sz="2800" dirty="0" err="1">
                <a:solidFill>
                  <a:srgbClr val="FF0000"/>
                </a:solidFill>
              </a:rPr>
              <a:t>Ctrl+Shift+I</a:t>
            </a:r>
            <a:r>
              <a:rPr lang="en-US" altLang="zh-TW" sz="2800" dirty="0">
                <a:solidFill>
                  <a:srgbClr val="FF0000"/>
                </a:solidFill>
              </a:rPr>
              <a:t> (Windows) </a:t>
            </a:r>
            <a:r>
              <a:rPr lang="zh-TW" altLang="en-US" sz="2800" dirty="0"/>
              <a:t>或 </a:t>
            </a:r>
            <a:r>
              <a:rPr lang="en-US" altLang="zh-TW" sz="2800" dirty="0" err="1">
                <a:solidFill>
                  <a:srgbClr val="FF0000"/>
                </a:solidFill>
              </a:rPr>
              <a:t>Cmd+Opt+I</a:t>
            </a:r>
            <a:r>
              <a:rPr lang="en-US" altLang="zh-TW" sz="2800" dirty="0">
                <a:solidFill>
                  <a:srgbClr val="FF0000"/>
                </a:solidFill>
              </a:rPr>
              <a:t> (Mac)</a:t>
            </a:r>
          </a:p>
        </p:txBody>
      </p:sp>
      <p:sp>
        <p:nvSpPr>
          <p:cNvPr id="5" name="投影片編號版面配置區 4"/>
          <p:cNvSpPr>
            <a:spLocks noGrp="1"/>
          </p:cNvSpPr>
          <p:nvPr>
            <p:ph type="sldNum" sz="quarter" idx="12"/>
          </p:nvPr>
        </p:nvSpPr>
        <p:spPr/>
        <p:txBody>
          <a:bodyPr/>
          <a:lstStyle/>
          <a:p>
            <a:fld id="{33FCCD3E-8784-49BA-B955-4B92B1782377}" type="slidenum">
              <a:rPr lang="zh-TW" altLang="en-US" smtClean="0"/>
              <a:t>34</a:t>
            </a:fld>
            <a:endParaRPr lang="zh-TW" altLang="en-US" dirty="0"/>
          </a:p>
        </p:txBody>
      </p:sp>
      <p:grpSp>
        <p:nvGrpSpPr>
          <p:cNvPr id="8" name="群組 7"/>
          <p:cNvGrpSpPr/>
          <p:nvPr/>
        </p:nvGrpSpPr>
        <p:grpSpPr>
          <a:xfrm>
            <a:off x="0" y="6283102"/>
            <a:ext cx="9144000" cy="461665"/>
            <a:chOff x="0" y="5647634"/>
            <a:chExt cx="12192000" cy="615553"/>
          </a:xfrm>
        </p:grpSpPr>
        <p:sp>
          <p:nvSpPr>
            <p:cNvPr id="9" name="矩形 8"/>
            <p:cNvSpPr/>
            <p:nvPr/>
          </p:nvSpPr>
          <p:spPr>
            <a:xfrm>
              <a:off x="1536700" y="5647634"/>
              <a:ext cx="10655300" cy="615553"/>
            </a:xfrm>
            <a:prstGeom prst="rect">
              <a:avLst/>
            </a:prstGeom>
            <a:solidFill>
              <a:schemeClr val="accent5">
                <a:lumMod val="60000"/>
                <a:lumOff val="40000"/>
              </a:schemeClr>
            </a:solidFill>
          </p:spPr>
          <p:txBody>
            <a:bodyPr wrap="square">
              <a:spAutoFit/>
            </a:bodyPr>
            <a:lstStyle/>
            <a:p>
              <a:r>
                <a:rPr lang="zh-TW" altLang="en-US" sz="2400" dirty="0">
                  <a:solidFill>
                    <a:schemeClr val="bg1"/>
                  </a:solidFill>
                  <a:latin typeface="AaYuanQiman" panose="00020600040101010101" pitchFamily="18" charset="-122"/>
                  <a:ea typeface="AaYuanQiman" panose="00020600040101010101" pitchFamily="18" charset="-122"/>
                </a:rPr>
                <a:t>新型態資安實務課程計畫</a:t>
              </a:r>
            </a:p>
          </p:txBody>
        </p:sp>
        <p:sp>
          <p:nvSpPr>
            <p:cNvPr id="10" name="矩形 9"/>
            <p:cNvSpPr/>
            <p:nvPr/>
          </p:nvSpPr>
          <p:spPr>
            <a:xfrm>
              <a:off x="0" y="5647634"/>
              <a:ext cx="1477328" cy="615553"/>
            </a:xfrm>
            <a:prstGeom prst="rect">
              <a:avLst/>
            </a:prstGeom>
            <a:solidFill>
              <a:srgbClr val="92D050"/>
            </a:solidFill>
          </p:spPr>
          <p:txBody>
            <a:bodyPr wrap="none">
              <a:spAutoFit/>
            </a:bodyPr>
            <a:lstStyle/>
            <a:p>
              <a:r>
                <a:rPr lang="zh-TW" altLang="en-US" sz="2400" dirty="0">
                  <a:effectLst>
                    <a:outerShdw blurRad="38100" dist="38100" dir="2700000" algn="tl">
                      <a:srgbClr val="000000">
                        <a:alpha val="43137"/>
                      </a:srgbClr>
                    </a:outerShdw>
                  </a:effectLst>
                  <a:latin typeface="AaYuanQiman" panose="00020600040101010101" pitchFamily="18" charset="-122"/>
                  <a:ea typeface="AaYuanQiman" panose="00020600040101010101" pitchFamily="18" charset="-122"/>
                </a:rPr>
                <a:t>教育部</a:t>
              </a:r>
            </a:p>
          </p:txBody>
        </p:sp>
      </p:grpSp>
    </p:spTree>
    <p:extLst>
      <p:ext uri="{BB962C8B-B14F-4D97-AF65-F5344CB8AC3E}">
        <p14:creationId xmlns:p14="http://schemas.microsoft.com/office/powerpoint/2010/main" val="20976811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602139C-8BB3-4D28-9CB4-647670B7B699}"/>
              </a:ext>
            </a:extLst>
          </p:cNvPr>
          <p:cNvSpPr/>
          <p:nvPr/>
        </p:nvSpPr>
        <p:spPr>
          <a:xfrm>
            <a:off x="274883" y="273188"/>
            <a:ext cx="5467549" cy="584775"/>
          </a:xfrm>
          <a:prstGeom prst="rect">
            <a:avLst/>
          </a:prstGeom>
          <a:solidFill>
            <a:schemeClr val="bg1">
              <a:lumMod val="50000"/>
            </a:schemeClr>
          </a:solidFill>
        </p:spPr>
        <p:txBody>
          <a:bodyPr wrap="square">
            <a:spAutoFit/>
          </a:bodyPr>
          <a:lstStyle/>
          <a:p>
            <a:pPr algn="ctr"/>
            <a:r>
              <a:rPr lang="zh-TW" altLang="en-US" sz="3200" dirty="0">
                <a:solidFill>
                  <a:schemeClr val="bg1"/>
                </a:solidFill>
                <a:latin typeface="清松手寫體1" pitchFamily="2" charset="-120"/>
                <a:ea typeface="清松手寫體1" pitchFamily="2" charset="-120"/>
              </a:rPr>
              <a:t>強大的</a:t>
            </a:r>
            <a:r>
              <a:rPr lang="en-US" altLang="zh-TW" sz="3200" dirty="0">
                <a:solidFill>
                  <a:schemeClr val="bg1"/>
                </a:solidFill>
                <a:latin typeface="清松手寫體1" pitchFamily="2" charset="-120"/>
                <a:ea typeface="清松手寫體1" pitchFamily="2" charset="-120"/>
              </a:rPr>
              <a:t>Chrome Developer Tools</a:t>
            </a:r>
            <a:endParaRPr lang="zh-TW" altLang="en-US" sz="3200" dirty="0">
              <a:solidFill>
                <a:schemeClr val="bg1"/>
              </a:solidFill>
              <a:latin typeface="清松手寫體1" pitchFamily="2" charset="-120"/>
              <a:ea typeface="清松手寫體1" pitchFamily="2" charset="-120"/>
            </a:endParaRPr>
          </a:p>
        </p:txBody>
      </p:sp>
      <p:sp>
        <p:nvSpPr>
          <p:cNvPr id="5" name="投影片編號版面配置區 4"/>
          <p:cNvSpPr>
            <a:spLocks noGrp="1"/>
          </p:cNvSpPr>
          <p:nvPr>
            <p:ph type="sldNum" sz="quarter" idx="12"/>
          </p:nvPr>
        </p:nvSpPr>
        <p:spPr/>
        <p:txBody>
          <a:bodyPr/>
          <a:lstStyle/>
          <a:p>
            <a:fld id="{33FCCD3E-8784-49BA-B955-4B92B1782377}" type="slidenum">
              <a:rPr lang="zh-TW" altLang="en-US" smtClean="0"/>
              <a:t>35</a:t>
            </a:fld>
            <a:endParaRPr lang="zh-TW" altLang="en-US" dirty="0"/>
          </a:p>
        </p:txBody>
      </p:sp>
      <p:grpSp>
        <p:nvGrpSpPr>
          <p:cNvPr id="8" name="群組 7"/>
          <p:cNvGrpSpPr/>
          <p:nvPr/>
        </p:nvGrpSpPr>
        <p:grpSpPr>
          <a:xfrm>
            <a:off x="0" y="6283102"/>
            <a:ext cx="9144000" cy="461665"/>
            <a:chOff x="0" y="5647634"/>
            <a:chExt cx="12192000" cy="615553"/>
          </a:xfrm>
        </p:grpSpPr>
        <p:sp>
          <p:nvSpPr>
            <p:cNvPr id="9" name="矩形 8"/>
            <p:cNvSpPr/>
            <p:nvPr/>
          </p:nvSpPr>
          <p:spPr>
            <a:xfrm>
              <a:off x="1536700" y="5647634"/>
              <a:ext cx="10655300" cy="615553"/>
            </a:xfrm>
            <a:prstGeom prst="rect">
              <a:avLst/>
            </a:prstGeom>
            <a:solidFill>
              <a:schemeClr val="accent5">
                <a:lumMod val="60000"/>
                <a:lumOff val="40000"/>
              </a:schemeClr>
            </a:solidFill>
          </p:spPr>
          <p:txBody>
            <a:bodyPr wrap="square">
              <a:spAutoFit/>
            </a:bodyPr>
            <a:lstStyle/>
            <a:p>
              <a:r>
                <a:rPr lang="zh-TW" altLang="en-US" sz="2400" dirty="0">
                  <a:solidFill>
                    <a:schemeClr val="bg1"/>
                  </a:solidFill>
                  <a:latin typeface="AaYuanQiman" panose="00020600040101010101" pitchFamily="18" charset="-122"/>
                  <a:ea typeface="AaYuanQiman" panose="00020600040101010101" pitchFamily="18" charset="-122"/>
                </a:rPr>
                <a:t>新型態資安實務課程計畫</a:t>
              </a:r>
            </a:p>
          </p:txBody>
        </p:sp>
        <p:sp>
          <p:nvSpPr>
            <p:cNvPr id="10" name="矩形 9"/>
            <p:cNvSpPr/>
            <p:nvPr/>
          </p:nvSpPr>
          <p:spPr>
            <a:xfrm>
              <a:off x="0" y="5647634"/>
              <a:ext cx="1477328" cy="615553"/>
            </a:xfrm>
            <a:prstGeom prst="rect">
              <a:avLst/>
            </a:prstGeom>
            <a:solidFill>
              <a:srgbClr val="92D050"/>
            </a:solidFill>
          </p:spPr>
          <p:txBody>
            <a:bodyPr wrap="none">
              <a:spAutoFit/>
            </a:bodyPr>
            <a:lstStyle/>
            <a:p>
              <a:r>
                <a:rPr lang="zh-TW" altLang="en-US" sz="2400" dirty="0">
                  <a:effectLst>
                    <a:outerShdw blurRad="38100" dist="38100" dir="2700000" algn="tl">
                      <a:srgbClr val="000000">
                        <a:alpha val="43137"/>
                      </a:srgbClr>
                    </a:outerShdw>
                  </a:effectLst>
                  <a:latin typeface="AaYuanQiman" panose="00020600040101010101" pitchFamily="18" charset="-122"/>
                  <a:ea typeface="AaYuanQiman" panose="00020600040101010101" pitchFamily="18" charset="-122"/>
                </a:rPr>
                <a:t>教育部</a:t>
              </a:r>
            </a:p>
          </p:txBody>
        </p:sp>
      </p:grpSp>
      <p:sp>
        <p:nvSpPr>
          <p:cNvPr id="11" name="矩形 10">
            <a:extLst>
              <a:ext uri="{FF2B5EF4-FFF2-40B4-BE49-F238E27FC236}">
                <a16:creationId xmlns:a16="http://schemas.microsoft.com/office/drawing/2014/main" id="{334ABA7A-7468-4AB8-A6C7-B55AA0014034}"/>
              </a:ext>
            </a:extLst>
          </p:cNvPr>
          <p:cNvSpPr/>
          <p:nvPr/>
        </p:nvSpPr>
        <p:spPr>
          <a:xfrm>
            <a:off x="303424" y="964492"/>
            <a:ext cx="5804281" cy="369332"/>
          </a:xfrm>
          <a:prstGeom prst="rect">
            <a:avLst/>
          </a:prstGeom>
        </p:spPr>
        <p:txBody>
          <a:bodyPr wrap="none">
            <a:spAutoFit/>
          </a:bodyPr>
          <a:lstStyle/>
          <a:p>
            <a:r>
              <a:rPr lang="en-US" altLang="zh-TW" dirty="0"/>
              <a:t>https://developers.google.com/web/tools/chrome-devtools</a:t>
            </a:r>
            <a:endParaRPr lang="zh-TW" altLang="en-US" dirty="0"/>
          </a:p>
        </p:txBody>
      </p:sp>
      <p:graphicFrame>
        <p:nvGraphicFramePr>
          <p:cNvPr id="7" name="表格 6"/>
          <p:cNvGraphicFramePr>
            <a:graphicFrameLocks noGrp="1"/>
          </p:cNvGraphicFramePr>
          <p:nvPr>
            <p:extLst>
              <p:ext uri="{D42A27DB-BD31-4B8C-83A1-F6EECF244321}">
                <p14:modId xmlns:p14="http://schemas.microsoft.com/office/powerpoint/2010/main" val="4019398448"/>
              </p:ext>
            </p:extLst>
          </p:nvPr>
        </p:nvGraphicFramePr>
        <p:xfrm>
          <a:off x="1248992" y="1440353"/>
          <a:ext cx="6646017" cy="4572000"/>
        </p:xfrm>
        <a:graphic>
          <a:graphicData uri="http://schemas.openxmlformats.org/drawingml/2006/table">
            <a:tbl>
              <a:tblPr/>
              <a:tblGrid>
                <a:gridCol w="2137308">
                  <a:extLst>
                    <a:ext uri="{9D8B030D-6E8A-4147-A177-3AD203B41FA5}">
                      <a16:colId xmlns:a16="http://schemas.microsoft.com/office/drawing/2014/main" val="1269274849"/>
                    </a:ext>
                  </a:extLst>
                </a:gridCol>
                <a:gridCol w="4508709">
                  <a:extLst>
                    <a:ext uri="{9D8B030D-6E8A-4147-A177-3AD203B41FA5}">
                      <a16:colId xmlns:a16="http://schemas.microsoft.com/office/drawing/2014/main" val="1382172744"/>
                    </a:ext>
                  </a:extLst>
                </a:gridCol>
              </a:tblGrid>
              <a:tr h="0">
                <a:tc>
                  <a:txBody>
                    <a:bodyPr/>
                    <a:lstStyle/>
                    <a:p>
                      <a:r>
                        <a:rPr lang="zh-TW" altLang="en-US" sz="2400" b="1" dirty="0">
                          <a:effectLst/>
                        </a:rPr>
                        <a:t>名稱</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00B0F0"/>
                    </a:solidFill>
                  </a:tcPr>
                </a:tc>
                <a:tc>
                  <a:txBody>
                    <a:bodyPr/>
                    <a:lstStyle/>
                    <a:p>
                      <a:r>
                        <a:rPr lang="zh-TW" altLang="en-US" sz="2400" b="1" dirty="0">
                          <a:effectLst/>
                        </a:rPr>
                        <a:t>介紹</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00B0F0"/>
                    </a:solidFill>
                  </a:tcPr>
                </a:tc>
                <a:extLst>
                  <a:ext uri="{0D108BD9-81ED-4DB2-BD59-A6C34878D82A}">
                    <a16:rowId xmlns:a16="http://schemas.microsoft.com/office/drawing/2014/main" val="1252635081"/>
                  </a:ext>
                </a:extLst>
              </a:tr>
              <a:tr h="0">
                <a:tc>
                  <a:txBody>
                    <a:bodyPr/>
                    <a:lstStyle/>
                    <a:p>
                      <a:r>
                        <a:rPr lang="en-US" sz="2400" dirty="0">
                          <a:effectLst/>
                        </a:rPr>
                        <a:t>Elements</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zh-TW" altLang="en-US" sz="2400">
                          <a:effectLst/>
                        </a:rPr>
                        <a:t>顯示當前網頁的</a:t>
                      </a:r>
                      <a:r>
                        <a:rPr lang="en-US" altLang="zh-TW" sz="2400">
                          <a:effectLst/>
                        </a:rPr>
                        <a:t>DOM </a:t>
                      </a:r>
                      <a:r>
                        <a:rPr lang="zh-TW" altLang="en-US" sz="2400">
                          <a:effectLst/>
                        </a:rPr>
                        <a:t>結構</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3453936023"/>
                  </a:ext>
                </a:extLst>
              </a:tr>
              <a:tr h="0">
                <a:tc>
                  <a:txBody>
                    <a:bodyPr/>
                    <a:lstStyle/>
                    <a:p>
                      <a:r>
                        <a:rPr lang="en-US" sz="2400" dirty="0">
                          <a:effectLst/>
                        </a:rPr>
                        <a:t>Console</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r>
                        <a:rPr lang="zh-TW" altLang="en-US" sz="2400">
                          <a:effectLst/>
                        </a:rPr>
                        <a:t>執行</a:t>
                      </a:r>
                      <a:r>
                        <a:rPr lang="en-US" altLang="zh-TW" sz="2400">
                          <a:effectLst/>
                        </a:rPr>
                        <a:t>code</a:t>
                      </a:r>
                      <a:r>
                        <a:rPr lang="zh-TW" altLang="en-US" sz="2400">
                          <a:effectLst/>
                        </a:rPr>
                        <a:t>、指令、訊息輸出</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1214415049"/>
                  </a:ext>
                </a:extLst>
              </a:tr>
              <a:tr h="0">
                <a:tc>
                  <a:txBody>
                    <a:bodyPr/>
                    <a:lstStyle/>
                    <a:p>
                      <a:r>
                        <a:rPr lang="en-US" sz="2400" dirty="0">
                          <a:effectLst/>
                        </a:rPr>
                        <a:t>Sources</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zh-TW" altLang="en-US" sz="2400">
                          <a:effectLst/>
                        </a:rPr>
                        <a:t>查看、修改、更新變數</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59093711"/>
                  </a:ext>
                </a:extLst>
              </a:tr>
              <a:tr h="0">
                <a:tc>
                  <a:txBody>
                    <a:bodyPr/>
                    <a:lstStyle/>
                    <a:p>
                      <a:r>
                        <a:rPr lang="en-US" sz="2400" dirty="0">
                          <a:effectLst/>
                        </a:rPr>
                        <a:t>Network</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r>
                        <a:rPr lang="zh-TW" altLang="en-US" sz="2400">
                          <a:effectLst/>
                        </a:rPr>
                        <a:t>網路各項詳細訊息</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1462434261"/>
                  </a:ext>
                </a:extLst>
              </a:tr>
              <a:tr h="0">
                <a:tc>
                  <a:txBody>
                    <a:bodyPr/>
                    <a:lstStyle/>
                    <a:p>
                      <a:r>
                        <a:rPr lang="en-US" sz="2400" dirty="0">
                          <a:effectLst/>
                        </a:rPr>
                        <a:t>Performance</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zh-TW" altLang="en-US" sz="2400">
                          <a:effectLst/>
                        </a:rPr>
                        <a:t>執行效能分析</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3118882614"/>
                  </a:ext>
                </a:extLst>
              </a:tr>
              <a:tr h="0">
                <a:tc>
                  <a:txBody>
                    <a:bodyPr/>
                    <a:lstStyle/>
                    <a:p>
                      <a:r>
                        <a:rPr lang="en-US" sz="2400" dirty="0">
                          <a:effectLst/>
                        </a:rPr>
                        <a:t>Memory</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r>
                        <a:rPr lang="zh-TW" altLang="en-US" sz="2400">
                          <a:effectLst/>
                        </a:rPr>
                        <a:t>記憶體相關訊息</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2702528290"/>
                  </a:ext>
                </a:extLst>
              </a:tr>
              <a:tr h="0">
                <a:tc>
                  <a:txBody>
                    <a:bodyPr/>
                    <a:lstStyle/>
                    <a:p>
                      <a:r>
                        <a:rPr lang="en-US" sz="2400" dirty="0">
                          <a:effectLst/>
                        </a:rPr>
                        <a:t>Application</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zh-TW" altLang="en-US" sz="2400">
                          <a:effectLst/>
                        </a:rPr>
                        <a:t>載入的所有資源</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333438575"/>
                  </a:ext>
                </a:extLst>
              </a:tr>
              <a:tr h="0">
                <a:tc>
                  <a:txBody>
                    <a:bodyPr/>
                    <a:lstStyle/>
                    <a:p>
                      <a:r>
                        <a:rPr lang="en-US" sz="2400">
                          <a:effectLst/>
                        </a:rPr>
                        <a:t>Security</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r>
                        <a:rPr lang="zh-TW" altLang="en-US" sz="2400">
                          <a:effectLst/>
                        </a:rPr>
                        <a:t>安全檢視</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427480217"/>
                  </a:ext>
                </a:extLst>
              </a:tr>
              <a:tr h="0">
                <a:tc>
                  <a:txBody>
                    <a:bodyPr/>
                    <a:lstStyle/>
                    <a:p>
                      <a:r>
                        <a:rPr lang="en-US" sz="2400" dirty="0">
                          <a:effectLst/>
                        </a:rPr>
                        <a:t>Audits</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zh-TW" altLang="en-US" sz="2400" dirty="0">
                          <a:effectLst/>
                        </a:rPr>
                        <a:t>審核網頁</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352715344"/>
                  </a:ext>
                </a:extLst>
              </a:tr>
            </a:tbl>
          </a:graphicData>
        </a:graphic>
      </p:graphicFrame>
      <p:sp>
        <p:nvSpPr>
          <p:cNvPr id="12" name="矩形 11"/>
          <p:cNvSpPr/>
          <p:nvPr/>
        </p:nvSpPr>
        <p:spPr>
          <a:xfrm>
            <a:off x="6830568" y="103238"/>
            <a:ext cx="2034531" cy="1200329"/>
          </a:xfrm>
          <a:prstGeom prst="rect">
            <a:avLst/>
          </a:prstGeom>
        </p:spPr>
        <p:txBody>
          <a:bodyPr wrap="none">
            <a:spAutoFit/>
          </a:bodyPr>
          <a:lstStyle/>
          <a:p>
            <a:r>
              <a:rPr lang="zh-TW" altLang="en-US" sz="7200" b="1" dirty="0">
                <a:solidFill>
                  <a:srgbClr val="24292E"/>
                </a:solidFill>
                <a:latin typeface="-apple-system"/>
              </a:rPr>
              <a:t>功能</a:t>
            </a:r>
            <a:endParaRPr lang="zh-TW" altLang="en-US" sz="7200" b="1" i="0" dirty="0">
              <a:solidFill>
                <a:srgbClr val="24292E"/>
              </a:solidFill>
              <a:effectLst/>
              <a:latin typeface="-apple-system"/>
            </a:endParaRPr>
          </a:p>
        </p:txBody>
      </p:sp>
    </p:spTree>
    <p:extLst>
      <p:ext uri="{BB962C8B-B14F-4D97-AF65-F5344CB8AC3E}">
        <p14:creationId xmlns:p14="http://schemas.microsoft.com/office/powerpoint/2010/main" val="11457195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602139C-8BB3-4D28-9CB4-647670B7B699}"/>
              </a:ext>
            </a:extLst>
          </p:cNvPr>
          <p:cNvSpPr/>
          <p:nvPr/>
        </p:nvSpPr>
        <p:spPr>
          <a:xfrm>
            <a:off x="274883" y="273188"/>
            <a:ext cx="5467549" cy="584775"/>
          </a:xfrm>
          <a:prstGeom prst="rect">
            <a:avLst/>
          </a:prstGeom>
          <a:solidFill>
            <a:schemeClr val="bg1">
              <a:lumMod val="50000"/>
            </a:schemeClr>
          </a:solidFill>
        </p:spPr>
        <p:txBody>
          <a:bodyPr wrap="square">
            <a:spAutoFit/>
          </a:bodyPr>
          <a:lstStyle/>
          <a:p>
            <a:pPr algn="ctr"/>
            <a:r>
              <a:rPr lang="zh-TW" altLang="en-US" sz="3200" dirty="0">
                <a:solidFill>
                  <a:schemeClr val="bg1"/>
                </a:solidFill>
                <a:latin typeface="清松手寫體1" pitchFamily="2" charset="-120"/>
                <a:ea typeface="清松手寫體1" pitchFamily="2" charset="-120"/>
              </a:rPr>
              <a:t>強大的</a:t>
            </a:r>
            <a:r>
              <a:rPr lang="en-US" altLang="zh-TW" sz="3200" dirty="0">
                <a:solidFill>
                  <a:schemeClr val="bg1"/>
                </a:solidFill>
                <a:latin typeface="清松手寫體1" pitchFamily="2" charset="-120"/>
                <a:ea typeface="清松手寫體1" pitchFamily="2" charset="-120"/>
              </a:rPr>
              <a:t>Chrome Developer Tools</a:t>
            </a:r>
            <a:endParaRPr lang="zh-TW" altLang="en-US" sz="3200" dirty="0">
              <a:solidFill>
                <a:schemeClr val="bg1"/>
              </a:solidFill>
              <a:latin typeface="清松手寫體1" pitchFamily="2" charset="-120"/>
              <a:ea typeface="清松手寫體1" pitchFamily="2" charset="-120"/>
            </a:endParaRPr>
          </a:p>
        </p:txBody>
      </p:sp>
      <p:sp>
        <p:nvSpPr>
          <p:cNvPr id="5" name="投影片編號版面配置區 4"/>
          <p:cNvSpPr>
            <a:spLocks noGrp="1"/>
          </p:cNvSpPr>
          <p:nvPr>
            <p:ph type="sldNum" sz="quarter" idx="12"/>
          </p:nvPr>
        </p:nvSpPr>
        <p:spPr/>
        <p:txBody>
          <a:bodyPr/>
          <a:lstStyle/>
          <a:p>
            <a:fld id="{33FCCD3E-8784-49BA-B955-4B92B1782377}" type="slidenum">
              <a:rPr lang="zh-TW" altLang="en-US" smtClean="0"/>
              <a:t>36</a:t>
            </a:fld>
            <a:endParaRPr lang="zh-TW" altLang="en-US" dirty="0"/>
          </a:p>
        </p:txBody>
      </p:sp>
      <p:grpSp>
        <p:nvGrpSpPr>
          <p:cNvPr id="8" name="群組 7"/>
          <p:cNvGrpSpPr/>
          <p:nvPr/>
        </p:nvGrpSpPr>
        <p:grpSpPr>
          <a:xfrm>
            <a:off x="0" y="6283102"/>
            <a:ext cx="9144000" cy="461665"/>
            <a:chOff x="0" y="5647634"/>
            <a:chExt cx="12192000" cy="615553"/>
          </a:xfrm>
        </p:grpSpPr>
        <p:sp>
          <p:nvSpPr>
            <p:cNvPr id="9" name="矩形 8"/>
            <p:cNvSpPr/>
            <p:nvPr/>
          </p:nvSpPr>
          <p:spPr>
            <a:xfrm>
              <a:off x="1536700" y="5647634"/>
              <a:ext cx="10655300" cy="615553"/>
            </a:xfrm>
            <a:prstGeom prst="rect">
              <a:avLst/>
            </a:prstGeom>
            <a:solidFill>
              <a:schemeClr val="accent5">
                <a:lumMod val="60000"/>
                <a:lumOff val="40000"/>
              </a:schemeClr>
            </a:solidFill>
          </p:spPr>
          <p:txBody>
            <a:bodyPr wrap="square">
              <a:spAutoFit/>
            </a:bodyPr>
            <a:lstStyle/>
            <a:p>
              <a:r>
                <a:rPr lang="zh-TW" altLang="en-US" sz="2400" dirty="0">
                  <a:solidFill>
                    <a:schemeClr val="bg1"/>
                  </a:solidFill>
                  <a:latin typeface="AaYuanQiman" panose="00020600040101010101" pitchFamily="18" charset="-122"/>
                  <a:ea typeface="AaYuanQiman" panose="00020600040101010101" pitchFamily="18" charset="-122"/>
                </a:rPr>
                <a:t>新型態資安實務課程計畫</a:t>
              </a:r>
            </a:p>
          </p:txBody>
        </p:sp>
        <p:sp>
          <p:nvSpPr>
            <p:cNvPr id="10" name="矩形 9"/>
            <p:cNvSpPr/>
            <p:nvPr/>
          </p:nvSpPr>
          <p:spPr>
            <a:xfrm>
              <a:off x="0" y="5647634"/>
              <a:ext cx="1477328" cy="615553"/>
            </a:xfrm>
            <a:prstGeom prst="rect">
              <a:avLst/>
            </a:prstGeom>
            <a:solidFill>
              <a:srgbClr val="92D050"/>
            </a:solidFill>
          </p:spPr>
          <p:txBody>
            <a:bodyPr wrap="none">
              <a:spAutoFit/>
            </a:bodyPr>
            <a:lstStyle/>
            <a:p>
              <a:r>
                <a:rPr lang="zh-TW" altLang="en-US" sz="2400" dirty="0">
                  <a:effectLst>
                    <a:outerShdw blurRad="38100" dist="38100" dir="2700000" algn="tl">
                      <a:srgbClr val="000000">
                        <a:alpha val="43137"/>
                      </a:srgbClr>
                    </a:outerShdw>
                  </a:effectLst>
                  <a:latin typeface="AaYuanQiman" panose="00020600040101010101" pitchFamily="18" charset="-122"/>
                  <a:ea typeface="AaYuanQiman" panose="00020600040101010101" pitchFamily="18" charset="-122"/>
                </a:rPr>
                <a:t>教育部</a:t>
              </a:r>
            </a:p>
          </p:txBody>
        </p:sp>
      </p:grpSp>
      <p:sp>
        <p:nvSpPr>
          <p:cNvPr id="11" name="矩形 10">
            <a:extLst>
              <a:ext uri="{FF2B5EF4-FFF2-40B4-BE49-F238E27FC236}">
                <a16:creationId xmlns:a16="http://schemas.microsoft.com/office/drawing/2014/main" id="{334ABA7A-7468-4AB8-A6C7-B55AA0014034}"/>
              </a:ext>
            </a:extLst>
          </p:cNvPr>
          <p:cNvSpPr/>
          <p:nvPr/>
        </p:nvSpPr>
        <p:spPr>
          <a:xfrm>
            <a:off x="303424" y="964492"/>
            <a:ext cx="5804281" cy="369332"/>
          </a:xfrm>
          <a:prstGeom prst="rect">
            <a:avLst/>
          </a:prstGeom>
        </p:spPr>
        <p:txBody>
          <a:bodyPr wrap="none">
            <a:spAutoFit/>
          </a:bodyPr>
          <a:lstStyle/>
          <a:p>
            <a:r>
              <a:rPr lang="en-US" altLang="zh-TW" dirty="0"/>
              <a:t>https://developers.google.com/web/tools/chrome-devtools</a:t>
            </a:r>
            <a:endParaRPr lang="zh-TW" altLang="en-US" dirty="0"/>
          </a:p>
        </p:txBody>
      </p:sp>
      <p:graphicFrame>
        <p:nvGraphicFramePr>
          <p:cNvPr id="7" name="表格 6"/>
          <p:cNvGraphicFramePr>
            <a:graphicFrameLocks noGrp="1"/>
          </p:cNvGraphicFramePr>
          <p:nvPr>
            <p:extLst>
              <p:ext uri="{D42A27DB-BD31-4B8C-83A1-F6EECF244321}">
                <p14:modId xmlns:p14="http://schemas.microsoft.com/office/powerpoint/2010/main" val="499729222"/>
              </p:ext>
            </p:extLst>
          </p:nvPr>
        </p:nvGraphicFramePr>
        <p:xfrm>
          <a:off x="1248992" y="1440353"/>
          <a:ext cx="6646017" cy="4572000"/>
        </p:xfrm>
        <a:graphic>
          <a:graphicData uri="http://schemas.openxmlformats.org/drawingml/2006/table">
            <a:tbl>
              <a:tblPr/>
              <a:tblGrid>
                <a:gridCol w="2137308">
                  <a:extLst>
                    <a:ext uri="{9D8B030D-6E8A-4147-A177-3AD203B41FA5}">
                      <a16:colId xmlns:a16="http://schemas.microsoft.com/office/drawing/2014/main" val="1269274849"/>
                    </a:ext>
                  </a:extLst>
                </a:gridCol>
                <a:gridCol w="4508709">
                  <a:extLst>
                    <a:ext uri="{9D8B030D-6E8A-4147-A177-3AD203B41FA5}">
                      <a16:colId xmlns:a16="http://schemas.microsoft.com/office/drawing/2014/main" val="1382172744"/>
                    </a:ext>
                  </a:extLst>
                </a:gridCol>
              </a:tblGrid>
              <a:tr h="0">
                <a:tc>
                  <a:txBody>
                    <a:bodyPr/>
                    <a:lstStyle/>
                    <a:p>
                      <a:r>
                        <a:rPr lang="zh-TW" altLang="en-US" sz="2400" b="1" dirty="0">
                          <a:effectLst/>
                        </a:rPr>
                        <a:t>名稱</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00B0F0"/>
                    </a:solidFill>
                  </a:tcPr>
                </a:tc>
                <a:tc>
                  <a:txBody>
                    <a:bodyPr/>
                    <a:lstStyle/>
                    <a:p>
                      <a:r>
                        <a:rPr lang="zh-TW" altLang="en-US" sz="2400" b="1" dirty="0">
                          <a:effectLst/>
                        </a:rPr>
                        <a:t>介紹</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00B0F0"/>
                    </a:solidFill>
                  </a:tcPr>
                </a:tc>
                <a:extLst>
                  <a:ext uri="{0D108BD9-81ED-4DB2-BD59-A6C34878D82A}">
                    <a16:rowId xmlns:a16="http://schemas.microsoft.com/office/drawing/2014/main" val="1252635081"/>
                  </a:ext>
                </a:extLst>
              </a:tr>
              <a:tr h="0">
                <a:tc>
                  <a:txBody>
                    <a:bodyPr/>
                    <a:lstStyle/>
                    <a:p>
                      <a:r>
                        <a:rPr lang="en-US" sz="2400" dirty="0">
                          <a:effectLst/>
                        </a:rPr>
                        <a:t>Elements</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zh-TW" altLang="en-US" sz="2400">
                          <a:effectLst/>
                        </a:rPr>
                        <a:t>顯示當前網頁的</a:t>
                      </a:r>
                      <a:r>
                        <a:rPr lang="en-US" altLang="zh-TW" sz="2400">
                          <a:effectLst/>
                        </a:rPr>
                        <a:t>DOM </a:t>
                      </a:r>
                      <a:r>
                        <a:rPr lang="zh-TW" altLang="en-US" sz="2400">
                          <a:effectLst/>
                        </a:rPr>
                        <a:t>結構</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3453936023"/>
                  </a:ext>
                </a:extLst>
              </a:tr>
              <a:tr h="0">
                <a:tc>
                  <a:txBody>
                    <a:bodyPr/>
                    <a:lstStyle/>
                    <a:p>
                      <a:r>
                        <a:rPr lang="en-US" sz="2400">
                          <a:effectLst/>
                        </a:rPr>
                        <a:t>Console</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r>
                        <a:rPr lang="zh-TW" altLang="en-US" sz="2400">
                          <a:effectLst/>
                        </a:rPr>
                        <a:t>執行</a:t>
                      </a:r>
                      <a:r>
                        <a:rPr lang="en-US" altLang="zh-TW" sz="2400">
                          <a:effectLst/>
                        </a:rPr>
                        <a:t>code</a:t>
                      </a:r>
                      <a:r>
                        <a:rPr lang="zh-TW" altLang="en-US" sz="2400">
                          <a:effectLst/>
                        </a:rPr>
                        <a:t>、指令、訊息輸出</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1214415049"/>
                  </a:ext>
                </a:extLst>
              </a:tr>
              <a:tr h="0">
                <a:tc>
                  <a:txBody>
                    <a:bodyPr/>
                    <a:lstStyle/>
                    <a:p>
                      <a:r>
                        <a:rPr lang="en-US" sz="2400">
                          <a:effectLst/>
                        </a:rPr>
                        <a:t>Sources</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zh-TW" altLang="en-US" sz="2400">
                          <a:effectLst/>
                        </a:rPr>
                        <a:t>查看、修改、更新變數</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59093711"/>
                  </a:ext>
                </a:extLst>
              </a:tr>
              <a:tr h="0">
                <a:tc>
                  <a:txBody>
                    <a:bodyPr/>
                    <a:lstStyle/>
                    <a:p>
                      <a:r>
                        <a:rPr lang="en-US" sz="2400" dirty="0">
                          <a:effectLst/>
                        </a:rPr>
                        <a:t>Network</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r>
                        <a:rPr lang="zh-TW" altLang="en-US" sz="2400">
                          <a:effectLst/>
                        </a:rPr>
                        <a:t>網路各項詳細訊息</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1462434261"/>
                  </a:ext>
                </a:extLst>
              </a:tr>
              <a:tr h="0">
                <a:tc>
                  <a:txBody>
                    <a:bodyPr/>
                    <a:lstStyle/>
                    <a:p>
                      <a:r>
                        <a:rPr lang="en-US" sz="2400">
                          <a:effectLst/>
                        </a:rPr>
                        <a:t>Performance</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zh-TW" altLang="en-US" sz="2400">
                          <a:effectLst/>
                        </a:rPr>
                        <a:t>執行效能分析</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3118882614"/>
                  </a:ext>
                </a:extLst>
              </a:tr>
              <a:tr h="0">
                <a:tc>
                  <a:txBody>
                    <a:bodyPr/>
                    <a:lstStyle/>
                    <a:p>
                      <a:r>
                        <a:rPr lang="en-US" sz="2400">
                          <a:effectLst/>
                        </a:rPr>
                        <a:t>Memory</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r>
                        <a:rPr lang="zh-TW" altLang="en-US" sz="2400">
                          <a:effectLst/>
                        </a:rPr>
                        <a:t>記憶體相關訊息</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2702528290"/>
                  </a:ext>
                </a:extLst>
              </a:tr>
              <a:tr h="0">
                <a:tc>
                  <a:txBody>
                    <a:bodyPr/>
                    <a:lstStyle/>
                    <a:p>
                      <a:r>
                        <a:rPr lang="en-US" sz="2400">
                          <a:effectLst/>
                        </a:rPr>
                        <a:t>Application</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zh-TW" altLang="en-US" sz="2400">
                          <a:effectLst/>
                        </a:rPr>
                        <a:t>載入的所有資源</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333438575"/>
                  </a:ext>
                </a:extLst>
              </a:tr>
              <a:tr h="0">
                <a:tc>
                  <a:txBody>
                    <a:bodyPr/>
                    <a:lstStyle/>
                    <a:p>
                      <a:r>
                        <a:rPr lang="en-US" sz="2400">
                          <a:effectLst/>
                        </a:rPr>
                        <a:t>Security</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r>
                        <a:rPr lang="zh-TW" altLang="en-US" sz="2400">
                          <a:effectLst/>
                        </a:rPr>
                        <a:t>安全檢視</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427480217"/>
                  </a:ext>
                </a:extLst>
              </a:tr>
              <a:tr h="0">
                <a:tc>
                  <a:txBody>
                    <a:bodyPr/>
                    <a:lstStyle/>
                    <a:p>
                      <a:r>
                        <a:rPr lang="en-US" sz="2400" dirty="0">
                          <a:effectLst/>
                        </a:rPr>
                        <a:t>Audits</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zh-TW" altLang="en-US" sz="2400" dirty="0">
                          <a:effectLst/>
                        </a:rPr>
                        <a:t>審核網頁</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352715344"/>
                  </a:ext>
                </a:extLst>
              </a:tr>
            </a:tbl>
          </a:graphicData>
        </a:graphic>
      </p:graphicFrame>
      <p:sp>
        <p:nvSpPr>
          <p:cNvPr id="12" name="矩形 11"/>
          <p:cNvSpPr/>
          <p:nvPr/>
        </p:nvSpPr>
        <p:spPr>
          <a:xfrm>
            <a:off x="6830568" y="103238"/>
            <a:ext cx="2034531" cy="1200329"/>
          </a:xfrm>
          <a:prstGeom prst="rect">
            <a:avLst/>
          </a:prstGeom>
        </p:spPr>
        <p:txBody>
          <a:bodyPr wrap="none">
            <a:spAutoFit/>
          </a:bodyPr>
          <a:lstStyle/>
          <a:p>
            <a:r>
              <a:rPr lang="zh-TW" altLang="en-US" sz="7200" b="1" dirty="0">
                <a:solidFill>
                  <a:srgbClr val="24292E"/>
                </a:solidFill>
                <a:latin typeface="-apple-system"/>
              </a:rPr>
              <a:t>功能</a:t>
            </a:r>
            <a:endParaRPr lang="zh-TW" altLang="en-US" sz="7200" b="1" i="0" dirty="0">
              <a:solidFill>
                <a:srgbClr val="24292E"/>
              </a:solidFill>
              <a:effectLst/>
              <a:latin typeface="-apple-system"/>
            </a:endParaRPr>
          </a:p>
        </p:txBody>
      </p:sp>
      <p:pic>
        <p:nvPicPr>
          <p:cNvPr id="3" name="圖片 2"/>
          <p:cNvPicPr>
            <a:picLocks noChangeAspect="1"/>
          </p:cNvPicPr>
          <p:nvPr/>
        </p:nvPicPr>
        <p:blipFill rotWithShape="1">
          <a:blip r:embed="rId2"/>
          <a:srcRect t="27072" r="22660" b="15758"/>
          <a:stretch/>
        </p:blipFill>
        <p:spPr>
          <a:xfrm>
            <a:off x="553998" y="2559726"/>
            <a:ext cx="8016957" cy="3179055"/>
          </a:xfrm>
          <a:prstGeom prst="rect">
            <a:avLst/>
          </a:prstGeom>
          <a:ln w="57150">
            <a:solidFill>
              <a:schemeClr val="tx1"/>
            </a:solidFill>
          </a:ln>
        </p:spPr>
      </p:pic>
      <p:sp>
        <p:nvSpPr>
          <p:cNvPr id="4" name="矩形 3"/>
          <p:cNvSpPr/>
          <p:nvPr/>
        </p:nvSpPr>
        <p:spPr>
          <a:xfrm>
            <a:off x="553998" y="4815840"/>
            <a:ext cx="5107662" cy="37338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9543575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1610"/>
          </a:xfrm>
        </p:spPr>
        <p:txBody>
          <a:bodyPr>
            <a:normAutofit fontScale="90000"/>
          </a:bodyPr>
          <a:lstStyle/>
          <a:p>
            <a:r>
              <a:rPr lang="en-US" altLang="zh-TW" dirty="0" smtClean="0"/>
              <a:t>C.1.</a:t>
            </a:r>
            <a:r>
              <a:rPr lang="zh-TW" altLang="en-US" dirty="0"/>
              <a:t>實測</a:t>
            </a:r>
            <a:r>
              <a:rPr lang="zh-TW" altLang="en-US" dirty="0" smtClean="0"/>
              <a:t>案例</a:t>
            </a:r>
            <a:r>
              <a:rPr lang="en-US" altLang="zh-TW" dirty="0" smtClean="0"/>
              <a:t>::</a:t>
            </a:r>
            <a:r>
              <a:rPr lang="zh-TW" altLang="en-US" dirty="0" smtClean="0"/>
              <a:t>打開</a:t>
            </a:r>
            <a:r>
              <a:rPr lang="en-US" altLang="zh-TW" dirty="0"/>
              <a:t>Developer </a:t>
            </a:r>
            <a:r>
              <a:rPr lang="en-US" altLang="zh-TW" dirty="0" smtClean="0"/>
              <a:t>Tools</a:t>
            </a:r>
            <a:endParaRPr lang="zh-TW" altLang="en-US" dirty="0"/>
          </a:p>
        </p:txBody>
      </p:sp>
      <p:sp>
        <p:nvSpPr>
          <p:cNvPr id="4" name="投影片編號版面配置區 3"/>
          <p:cNvSpPr>
            <a:spLocks noGrp="1"/>
          </p:cNvSpPr>
          <p:nvPr>
            <p:ph type="sldNum" sz="quarter" idx="12"/>
          </p:nvPr>
        </p:nvSpPr>
        <p:spPr/>
        <p:txBody>
          <a:bodyPr/>
          <a:lstStyle/>
          <a:p>
            <a:fld id="{C5018212-ED78-4088-9EF2-5C15BA7813C8}" type="slidenum">
              <a:rPr lang="zh-TW" altLang="en-US" smtClean="0"/>
              <a:t>37</a:t>
            </a:fld>
            <a:endParaRPr lang="zh-TW" altLang="en-US"/>
          </a:p>
        </p:txBody>
      </p:sp>
      <p:grpSp>
        <p:nvGrpSpPr>
          <p:cNvPr id="5" name="群組 4"/>
          <p:cNvGrpSpPr/>
          <p:nvPr/>
        </p:nvGrpSpPr>
        <p:grpSpPr>
          <a:xfrm>
            <a:off x="0" y="6241875"/>
            <a:ext cx="9144000" cy="461665"/>
            <a:chOff x="0" y="5647634"/>
            <a:chExt cx="12192000" cy="615553"/>
          </a:xfrm>
        </p:grpSpPr>
        <p:sp>
          <p:nvSpPr>
            <p:cNvPr id="6" name="矩形 5"/>
            <p:cNvSpPr/>
            <p:nvPr/>
          </p:nvSpPr>
          <p:spPr>
            <a:xfrm>
              <a:off x="1536700" y="5647634"/>
              <a:ext cx="10655300" cy="615553"/>
            </a:xfrm>
            <a:prstGeom prst="rect">
              <a:avLst/>
            </a:prstGeom>
            <a:solidFill>
              <a:schemeClr val="accent5">
                <a:lumMod val="60000"/>
                <a:lumOff val="40000"/>
              </a:schemeClr>
            </a:solidFill>
          </p:spPr>
          <p:txBody>
            <a:bodyPr wrap="square">
              <a:spAutoFit/>
            </a:bodyPr>
            <a:lstStyle/>
            <a:p>
              <a:r>
                <a:rPr lang="zh-TW" altLang="en-US" sz="2400" dirty="0">
                  <a:solidFill>
                    <a:schemeClr val="bg1"/>
                  </a:solidFill>
                  <a:latin typeface="AaYuanQiman" panose="00020600040101010101" pitchFamily="18" charset="-122"/>
                  <a:ea typeface="AaYuanQiman" panose="00020600040101010101" pitchFamily="18" charset="-122"/>
                </a:rPr>
                <a:t>新型態資安實務課程計畫</a:t>
              </a:r>
            </a:p>
          </p:txBody>
        </p:sp>
        <p:sp>
          <p:nvSpPr>
            <p:cNvPr id="7" name="矩形 6"/>
            <p:cNvSpPr/>
            <p:nvPr/>
          </p:nvSpPr>
          <p:spPr>
            <a:xfrm>
              <a:off x="0" y="5647634"/>
              <a:ext cx="1477328" cy="615553"/>
            </a:xfrm>
            <a:prstGeom prst="rect">
              <a:avLst/>
            </a:prstGeom>
            <a:solidFill>
              <a:srgbClr val="92D050"/>
            </a:solidFill>
          </p:spPr>
          <p:txBody>
            <a:bodyPr wrap="none">
              <a:spAutoFit/>
            </a:bodyPr>
            <a:lstStyle/>
            <a:p>
              <a:r>
                <a:rPr lang="zh-TW" altLang="en-US" sz="2400" dirty="0">
                  <a:effectLst>
                    <a:outerShdw blurRad="38100" dist="38100" dir="2700000" algn="tl">
                      <a:srgbClr val="000000">
                        <a:alpha val="43137"/>
                      </a:srgbClr>
                    </a:outerShdw>
                  </a:effectLst>
                  <a:latin typeface="AaYuanQiman" panose="00020600040101010101" pitchFamily="18" charset="-122"/>
                  <a:ea typeface="AaYuanQiman" panose="00020600040101010101" pitchFamily="18" charset="-122"/>
                </a:rPr>
                <a:t>教育部</a:t>
              </a:r>
            </a:p>
          </p:txBody>
        </p:sp>
      </p:grpSp>
      <p:sp>
        <p:nvSpPr>
          <p:cNvPr id="8" name="標題 1"/>
          <p:cNvSpPr txBox="1">
            <a:spLocks/>
          </p:cNvSpPr>
          <p:nvPr/>
        </p:nvSpPr>
        <p:spPr>
          <a:xfrm>
            <a:off x="628650" y="1424546"/>
            <a:ext cx="7664958" cy="101518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3100" dirty="0"/>
              <a:t>右鍵</a:t>
            </a:r>
            <a:r>
              <a:rPr lang="en-US" altLang="zh-TW" sz="3100" dirty="0"/>
              <a:t>-&gt;</a:t>
            </a:r>
            <a:r>
              <a:rPr lang="zh-TW" altLang="en-US" sz="3100" dirty="0"/>
              <a:t>檢查</a:t>
            </a:r>
          </a:p>
        </p:txBody>
      </p:sp>
      <p:pic>
        <p:nvPicPr>
          <p:cNvPr id="10" name="內容版面配置區 9"/>
          <p:cNvPicPr>
            <a:picLocks noGrp="1" noChangeAspect="1"/>
          </p:cNvPicPr>
          <p:nvPr>
            <p:ph idx="1"/>
          </p:nvPr>
        </p:nvPicPr>
        <p:blipFill rotWithShape="1">
          <a:blip r:embed="rId2"/>
          <a:srcRect l="3251" t="6700" r="54897" b="46160"/>
          <a:stretch/>
        </p:blipFill>
        <p:spPr>
          <a:xfrm>
            <a:off x="2761488" y="1927128"/>
            <a:ext cx="6089904" cy="3858490"/>
          </a:xfrm>
          <a:prstGeom prst="rect">
            <a:avLst/>
          </a:prstGeom>
        </p:spPr>
      </p:pic>
      <p:sp>
        <p:nvSpPr>
          <p:cNvPr id="11" name="矩形 10"/>
          <p:cNvSpPr/>
          <p:nvPr/>
        </p:nvSpPr>
        <p:spPr>
          <a:xfrm>
            <a:off x="3466454" y="5534194"/>
            <a:ext cx="2795126" cy="241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Tree>
    <p:extLst>
      <p:ext uri="{BB962C8B-B14F-4D97-AF65-F5344CB8AC3E}">
        <p14:creationId xmlns:p14="http://schemas.microsoft.com/office/powerpoint/2010/main" val="137037704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內容版面配置區 5"/>
          <p:cNvPicPr>
            <a:picLocks noChangeAspect="1"/>
          </p:cNvPicPr>
          <p:nvPr/>
        </p:nvPicPr>
        <p:blipFill rotWithShape="1">
          <a:blip r:embed="rId2"/>
          <a:srcRect l="39159" b="6147"/>
          <a:stretch/>
        </p:blipFill>
        <p:spPr>
          <a:xfrm>
            <a:off x="1226970" y="1316737"/>
            <a:ext cx="6690060" cy="4631038"/>
          </a:xfrm>
          <a:prstGeom prst="rect">
            <a:avLst/>
          </a:prstGeom>
        </p:spPr>
      </p:pic>
      <p:sp>
        <p:nvSpPr>
          <p:cNvPr id="2" name="標題 1"/>
          <p:cNvSpPr>
            <a:spLocks noGrp="1"/>
          </p:cNvSpPr>
          <p:nvPr>
            <p:ph type="title"/>
          </p:nvPr>
        </p:nvSpPr>
        <p:spPr>
          <a:xfrm>
            <a:off x="628650" y="365127"/>
            <a:ext cx="7886700" cy="951610"/>
          </a:xfrm>
        </p:spPr>
        <p:txBody>
          <a:bodyPr>
            <a:normAutofit fontScale="90000"/>
          </a:bodyPr>
          <a:lstStyle/>
          <a:p>
            <a:r>
              <a:rPr lang="en-US" altLang="zh-TW" dirty="0" smtClean="0"/>
              <a:t>C.1.</a:t>
            </a:r>
            <a:r>
              <a:rPr lang="zh-TW" altLang="en-US" dirty="0"/>
              <a:t>實測</a:t>
            </a:r>
            <a:r>
              <a:rPr lang="zh-TW" altLang="en-US" dirty="0" smtClean="0"/>
              <a:t>案例</a:t>
            </a:r>
            <a:r>
              <a:rPr lang="en-US" altLang="zh-TW" dirty="0" smtClean="0"/>
              <a:t>::</a:t>
            </a:r>
            <a:r>
              <a:rPr lang="zh-TW" altLang="en-US" dirty="0" smtClean="0"/>
              <a:t>打開</a:t>
            </a:r>
            <a:r>
              <a:rPr lang="en-US" altLang="zh-TW" dirty="0"/>
              <a:t>Developer </a:t>
            </a:r>
            <a:r>
              <a:rPr lang="en-US" altLang="zh-TW" dirty="0" smtClean="0"/>
              <a:t>Tools</a:t>
            </a:r>
            <a:endParaRPr lang="zh-TW" altLang="en-US" dirty="0"/>
          </a:p>
        </p:txBody>
      </p:sp>
      <p:sp>
        <p:nvSpPr>
          <p:cNvPr id="4" name="投影片編號版面配置區 3"/>
          <p:cNvSpPr>
            <a:spLocks noGrp="1"/>
          </p:cNvSpPr>
          <p:nvPr>
            <p:ph type="sldNum" sz="quarter" idx="12"/>
          </p:nvPr>
        </p:nvSpPr>
        <p:spPr/>
        <p:txBody>
          <a:bodyPr/>
          <a:lstStyle/>
          <a:p>
            <a:fld id="{C5018212-ED78-4088-9EF2-5C15BA7813C8}" type="slidenum">
              <a:rPr lang="zh-TW" altLang="en-US" smtClean="0"/>
              <a:t>38</a:t>
            </a:fld>
            <a:endParaRPr lang="zh-TW" altLang="en-US"/>
          </a:p>
        </p:txBody>
      </p:sp>
      <p:grpSp>
        <p:nvGrpSpPr>
          <p:cNvPr id="5" name="群組 4"/>
          <p:cNvGrpSpPr/>
          <p:nvPr/>
        </p:nvGrpSpPr>
        <p:grpSpPr>
          <a:xfrm>
            <a:off x="0" y="6241875"/>
            <a:ext cx="9144000" cy="461665"/>
            <a:chOff x="0" y="5647634"/>
            <a:chExt cx="12192000" cy="615553"/>
          </a:xfrm>
        </p:grpSpPr>
        <p:sp>
          <p:nvSpPr>
            <p:cNvPr id="6" name="矩形 5"/>
            <p:cNvSpPr/>
            <p:nvPr/>
          </p:nvSpPr>
          <p:spPr>
            <a:xfrm>
              <a:off x="1536700" y="5647634"/>
              <a:ext cx="10655300" cy="615553"/>
            </a:xfrm>
            <a:prstGeom prst="rect">
              <a:avLst/>
            </a:prstGeom>
            <a:solidFill>
              <a:schemeClr val="accent5">
                <a:lumMod val="60000"/>
                <a:lumOff val="40000"/>
              </a:schemeClr>
            </a:solidFill>
          </p:spPr>
          <p:txBody>
            <a:bodyPr wrap="square">
              <a:spAutoFit/>
            </a:bodyPr>
            <a:lstStyle/>
            <a:p>
              <a:r>
                <a:rPr lang="zh-TW" altLang="en-US" sz="2400" dirty="0">
                  <a:solidFill>
                    <a:schemeClr val="bg1"/>
                  </a:solidFill>
                  <a:latin typeface="AaYuanQiman" panose="00020600040101010101" pitchFamily="18" charset="-122"/>
                  <a:ea typeface="AaYuanQiman" panose="00020600040101010101" pitchFamily="18" charset="-122"/>
                </a:rPr>
                <a:t>新型態資安實務課程計畫</a:t>
              </a:r>
            </a:p>
          </p:txBody>
        </p:sp>
        <p:sp>
          <p:nvSpPr>
            <p:cNvPr id="7" name="矩形 6"/>
            <p:cNvSpPr/>
            <p:nvPr/>
          </p:nvSpPr>
          <p:spPr>
            <a:xfrm>
              <a:off x="0" y="5647634"/>
              <a:ext cx="1477328" cy="615553"/>
            </a:xfrm>
            <a:prstGeom prst="rect">
              <a:avLst/>
            </a:prstGeom>
            <a:solidFill>
              <a:srgbClr val="92D050"/>
            </a:solidFill>
          </p:spPr>
          <p:txBody>
            <a:bodyPr wrap="none">
              <a:spAutoFit/>
            </a:bodyPr>
            <a:lstStyle/>
            <a:p>
              <a:r>
                <a:rPr lang="zh-TW" altLang="en-US" sz="2400" dirty="0">
                  <a:effectLst>
                    <a:outerShdw blurRad="38100" dist="38100" dir="2700000" algn="tl">
                      <a:srgbClr val="000000">
                        <a:alpha val="43137"/>
                      </a:srgbClr>
                    </a:outerShdw>
                  </a:effectLst>
                  <a:latin typeface="AaYuanQiman" panose="00020600040101010101" pitchFamily="18" charset="-122"/>
                  <a:ea typeface="AaYuanQiman" panose="00020600040101010101" pitchFamily="18" charset="-122"/>
                </a:rPr>
                <a:t>教育部</a:t>
              </a:r>
            </a:p>
          </p:txBody>
        </p:sp>
      </p:grpSp>
    </p:spTree>
    <p:extLst>
      <p:ext uri="{BB962C8B-B14F-4D97-AF65-F5344CB8AC3E}">
        <p14:creationId xmlns:p14="http://schemas.microsoft.com/office/powerpoint/2010/main" val="172357553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副標題 2">
            <a:extLst>
              <a:ext uri="{FF2B5EF4-FFF2-40B4-BE49-F238E27FC236}">
                <a16:creationId xmlns:a16="http://schemas.microsoft.com/office/drawing/2014/main" id="{021D1FE3-F8CA-49A1-BC34-A3360BAC6E00}"/>
              </a:ext>
            </a:extLst>
          </p:cNvPr>
          <p:cNvSpPr txBox="1">
            <a:spLocks/>
          </p:cNvSpPr>
          <p:nvPr/>
        </p:nvSpPr>
        <p:spPr>
          <a:xfrm>
            <a:off x="859386" y="2487277"/>
            <a:ext cx="7425229" cy="188516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sz="5400" dirty="0" err="1">
                <a:solidFill>
                  <a:schemeClr val="tx2"/>
                </a:solidFill>
                <a:latin typeface="AaYuanQiman" panose="00020600040101010101" pitchFamily="18" charset="-122"/>
                <a:ea typeface="AaYuanQiman" panose="00020600040101010101" pitchFamily="18" charset="-122"/>
              </a:rPr>
              <a:t>MyFirstSecurity</a:t>
            </a:r>
            <a:endParaRPr lang="en-US" altLang="zh-TW" sz="5400" dirty="0">
              <a:solidFill>
                <a:schemeClr val="tx2"/>
              </a:solidFill>
              <a:latin typeface="AaYuanQiman" panose="00020600040101010101" pitchFamily="18" charset="-122"/>
              <a:ea typeface="AaYuanQiman" panose="00020600040101010101" pitchFamily="18" charset="-122"/>
            </a:endParaRPr>
          </a:p>
          <a:p>
            <a:r>
              <a:rPr lang="en-US" altLang="zh-TW" sz="5400" dirty="0">
                <a:solidFill>
                  <a:schemeClr val="tx2"/>
                </a:solidFill>
                <a:latin typeface="AaYuanQiman" panose="00020600040101010101" pitchFamily="18" charset="-122"/>
                <a:ea typeface="AaYuanQiman" panose="00020600040101010101" pitchFamily="18" charset="-122"/>
              </a:rPr>
              <a:t>WEB-CTF</a:t>
            </a:r>
            <a:r>
              <a:rPr lang="zh-TW" altLang="en-US" sz="5400" dirty="0">
                <a:solidFill>
                  <a:schemeClr val="tx2"/>
                </a:solidFill>
                <a:latin typeface="AaYuanQiman" panose="00020600040101010101" pitchFamily="18" charset="-122"/>
                <a:ea typeface="AaYuanQiman" panose="00020600040101010101" pitchFamily="18" charset="-122"/>
              </a:rPr>
              <a:t> 攻略</a:t>
            </a:r>
          </a:p>
        </p:txBody>
      </p:sp>
      <p:sp>
        <p:nvSpPr>
          <p:cNvPr id="2" name="投影片編號版面配置區 1"/>
          <p:cNvSpPr>
            <a:spLocks noGrp="1"/>
          </p:cNvSpPr>
          <p:nvPr>
            <p:ph type="sldNum" sz="quarter" idx="12"/>
          </p:nvPr>
        </p:nvSpPr>
        <p:spPr/>
        <p:txBody>
          <a:bodyPr/>
          <a:lstStyle/>
          <a:p>
            <a:fld id="{D148A95B-E78A-43D3-83C9-357D8C7DE65E}" type="slidenum">
              <a:rPr lang="zh-TW" altLang="en-US" smtClean="0"/>
              <a:t>39</a:t>
            </a:fld>
            <a:endParaRPr lang="zh-TW" altLang="en-US"/>
          </a:p>
        </p:txBody>
      </p:sp>
      <p:sp>
        <p:nvSpPr>
          <p:cNvPr id="4" name="矩形 3">
            <a:extLst>
              <a:ext uri="{FF2B5EF4-FFF2-40B4-BE49-F238E27FC236}">
                <a16:creationId xmlns:a16="http://schemas.microsoft.com/office/drawing/2014/main" id="{A32AED8C-B739-4914-AF67-D4604B261A28}"/>
              </a:ext>
            </a:extLst>
          </p:cNvPr>
          <p:cNvSpPr/>
          <p:nvPr/>
        </p:nvSpPr>
        <p:spPr>
          <a:xfrm>
            <a:off x="0" y="93522"/>
            <a:ext cx="6972300" cy="369332"/>
          </a:xfrm>
          <a:prstGeom prst="rect">
            <a:avLst/>
          </a:prstGeom>
        </p:spPr>
        <p:txBody>
          <a:bodyPr wrap="square">
            <a:spAutoFit/>
          </a:bodyPr>
          <a:lstStyle/>
          <a:p>
            <a:r>
              <a:rPr lang="zh-TW" altLang="en-US" dirty="0">
                <a:solidFill>
                  <a:srgbClr val="002060"/>
                </a:solidFill>
                <a:effectLst>
                  <a:outerShdw blurRad="38100" dist="38100" dir="2700000" algn="tl">
                    <a:srgbClr val="C0C0C0"/>
                  </a:outerShdw>
                </a:effectLst>
                <a:latin typeface="標楷體" panose="03000509000000000000" pitchFamily="65" charset="-120"/>
                <a:ea typeface="標楷體" panose="03000509000000000000" pitchFamily="65" charset="-120"/>
              </a:rPr>
              <a:t>教育部新型態資安實務示範課程發展計畫</a:t>
            </a:r>
            <a:r>
              <a:rPr lang="en-US" altLang="zh-TW" dirty="0">
                <a:solidFill>
                  <a:srgbClr val="002060"/>
                </a:solidFill>
                <a:effectLst>
                  <a:outerShdw blurRad="38100" dist="38100" dir="2700000" algn="tl">
                    <a:srgbClr val="C0C0C0"/>
                  </a:outerShdw>
                </a:effectLst>
                <a:latin typeface="標楷體" panose="03000509000000000000" pitchFamily="65" charset="-120"/>
                <a:ea typeface="標楷體" panose="03000509000000000000" pitchFamily="65" charset="-120"/>
              </a:rPr>
              <a:t>-</a:t>
            </a:r>
            <a:r>
              <a:rPr lang="zh-TW" altLang="en-US" dirty="0">
                <a:solidFill>
                  <a:srgbClr val="002060"/>
                </a:solidFill>
                <a:effectLst>
                  <a:outerShdw blurRad="38100" dist="38100" dir="2700000" algn="tl">
                    <a:srgbClr val="C0C0C0"/>
                  </a:outerShdw>
                </a:effectLst>
                <a:latin typeface="標楷體" panose="03000509000000000000" pitchFamily="65" charset="-120"/>
                <a:ea typeface="標楷體" panose="03000509000000000000" pitchFamily="65" charset="-120"/>
              </a:rPr>
              <a:t>資訊安全基礎實務課程</a:t>
            </a:r>
          </a:p>
        </p:txBody>
      </p:sp>
      <p:pic>
        <p:nvPicPr>
          <p:cNvPr id="5" name="圖片 4">
            <a:extLst>
              <a:ext uri="{FF2B5EF4-FFF2-40B4-BE49-F238E27FC236}">
                <a16:creationId xmlns:a16="http://schemas.microsoft.com/office/drawing/2014/main" id="{E5B52322-AA39-4541-89E7-A190DC7C83F3}"/>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3860068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602139C-8BB3-4D28-9CB4-647670B7B699}"/>
              </a:ext>
            </a:extLst>
          </p:cNvPr>
          <p:cNvSpPr/>
          <p:nvPr/>
        </p:nvSpPr>
        <p:spPr>
          <a:xfrm>
            <a:off x="293847" y="139099"/>
            <a:ext cx="5933217" cy="584775"/>
          </a:xfrm>
          <a:prstGeom prst="rect">
            <a:avLst/>
          </a:prstGeom>
          <a:solidFill>
            <a:schemeClr val="bg1">
              <a:lumMod val="50000"/>
            </a:schemeClr>
          </a:solidFill>
        </p:spPr>
        <p:txBody>
          <a:bodyPr wrap="square">
            <a:spAutoFit/>
          </a:bodyPr>
          <a:lstStyle/>
          <a:p>
            <a:pPr algn="ctr"/>
            <a:r>
              <a:rPr lang="zh-TW" altLang="en-US" sz="3200" dirty="0">
                <a:solidFill>
                  <a:schemeClr val="bg1"/>
                </a:solidFill>
                <a:latin typeface="清松手寫體1" pitchFamily="2" charset="-120"/>
                <a:ea typeface="清松手寫體1" pitchFamily="2" charset="-120"/>
              </a:rPr>
              <a:t>強大的</a:t>
            </a:r>
            <a:r>
              <a:rPr lang="en-US" altLang="zh-TW" sz="3200" dirty="0">
                <a:solidFill>
                  <a:schemeClr val="bg1"/>
                </a:solidFill>
                <a:latin typeface="清松手寫體1" pitchFamily="2" charset="-120"/>
                <a:ea typeface="清松手寫體1" pitchFamily="2" charset="-120"/>
              </a:rPr>
              <a:t>HTTP</a:t>
            </a:r>
            <a:r>
              <a:rPr lang="zh-TW" altLang="en-US" sz="3200" dirty="0">
                <a:solidFill>
                  <a:schemeClr val="bg1"/>
                </a:solidFill>
                <a:latin typeface="清松手寫體1" pitchFamily="2" charset="-120"/>
                <a:ea typeface="清松手寫體1" pitchFamily="2" charset="-120"/>
              </a:rPr>
              <a:t>命令行工具：</a:t>
            </a:r>
            <a:r>
              <a:rPr lang="en-US" altLang="zh-TW" sz="3200" dirty="0">
                <a:solidFill>
                  <a:schemeClr val="bg1"/>
                </a:solidFill>
                <a:latin typeface="清松手寫體1" pitchFamily="2" charset="-120"/>
                <a:ea typeface="清松手寫體1" pitchFamily="2" charset="-120"/>
              </a:rPr>
              <a:t>CURL</a:t>
            </a:r>
            <a:endParaRPr lang="zh-TW" altLang="en-US" sz="3200" dirty="0">
              <a:solidFill>
                <a:schemeClr val="bg1"/>
              </a:solidFill>
              <a:latin typeface="清松手寫體1" pitchFamily="2" charset="-120"/>
              <a:ea typeface="清松手寫體1" pitchFamily="2" charset="-120"/>
            </a:endParaRPr>
          </a:p>
        </p:txBody>
      </p:sp>
      <p:sp>
        <p:nvSpPr>
          <p:cNvPr id="3" name="投影片編號版面配置區 2"/>
          <p:cNvSpPr>
            <a:spLocks noGrp="1"/>
          </p:cNvSpPr>
          <p:nvPr>
            <p:ph type="sldNum" sz="quarter" idx="12"/>
          </p:nvPr>
        </p:nvSpPr>
        <p:spPr>
          <a:xfrm>
            <a:off x="7021997" y="5876750"/>
            <a:ext cx="2057400" cy="365125"/>
          </a:xfrm>
        </p:spPr>
        <p:txBody>
          <a:bodyPr/>
          <a:lstStyle/>
          <a:p>
            <a:fld id="{33FCCD3E-8784-49BA-B955-4B92B1782377}" type="slidenum">
              <a:rPr lang="zh-TW" altLang="en-US" smtClean="0"/>
              <a:t>4</a:t>
            </a:fld>
            <a:endParaRPr lang="zh-TW" altLang="en-US" dirty="0"/>
          </a:p>
        </p:txBody>
      </p:sp>
      <p:grpSp>
        <p:nvGrpSpPr>
          <p:cNvPr id="11" name="群組 10"/>
          <p:cNvGrpSpPr/>
          <p:nvPr/>
        </p:nvGrpSpPr>
        <p:grpSpPr>
          <a:xfrm>
            <a:off x="0" y="6241875"/>
            <a:ext cx="9144000" cy="461665"/>
            <a:chOff x="0" y="5647634"/>
            <a:chExt cx="12192000" cy="615553"/>
          </a:xfrm>
        </p:grpSpPr>
        <p:sp>
          <p:nvSpPr>
            <p:cNvPr id="12" name="矩形 11"/>
            <p:cNvSpPr/>
            <p:nvPr/>
          </p:nvSpPr>
          <p:spPr>
            <a:xfrm>
              <a:off x="1536700" y="5647634"/>
              <a:ext cx="10655300" cy="615553"/>
            </a:xfrm>
            <a:prstGeom prst="rect">
              <a:avLst/>
            </a:prstGeom>
            <a:solidFill>
              <a:schemeClr val="accent5">
                <a:lumMod val="60000"/>
                <a:lumOff val="40000"/>
              </a:schemeClr>
            </a:solidFill>
          </p:spPr>
          <p:txBody>
            <a:bodyPr wrap="square">
              <a:spAutoFit/>
            </a:bodyPr>
            <a:lstStyle/>
            <a:p>
              <a:r>
                <a:rPr lang="zh-TW" altLang="en-US" sz="2400" dirty="0">
                  <a:solidFill>
                    <a:schemeClr val="bg1"/>
                  </a:solidFill>
                  <a:latin typeface="AaYuanQiman" panose="00020600040101010101" pitchFamily="18" charset="-122"/>
                  <a:ea typeface="AaYuanQiman" panose="00020600040101010101" pitchFamily="18" charset="-122"/>
                </a:rPr>
                <a:t>新型態資安實務課程計畫</a:t>
              </a:r>
            </a:p>
          </p:txBody>
        </p:sp>
        <p:sp>
          <p:nvSpPr>
            <p:cNvPr id="13" name="矩形 12"/>
            <p:cNvSpPr/>
            <p:nvPr/>
          </p:nvSpPr>
          <p:spPr>
            <a:xfrm>
              <a:off x="0" y="5647634"/>
              <a:ext cx="1477328" cy="615553"/>
            </a:xfrm>
            <a:prstGeom prst="rect">
              <a:avLst/>
            </a:prstGeom>
            <a:solidFill>
              <a:srgbClr val="92D050"/>
            </a:solidFill>
          </p:spPr>
          <p:txBody>
            <a:bodyPr wrap="none">
              <a:spAutoFit/>
            </a:bodyPr>
            <a:lstStyle/>
            <a:p>
              <a:r>
                <a:rPr lang="zh-TW" altLang="en-US" sz="2400" dirty="0">
                  <a:effectLst>
                    <a:outerShdw blurRad="38100" dist="38100" dir="2700000" algn="tl">
                      <a:srgbClr val="000000">
                        <a:alpha val="43137"/>
                      </a:srgbClr>
                    </a:outerShdw>
                  </a:effectLst>
                  <a:latin typeface="AaYuanQiman" panose="00020600040101010101" pitchFamily="18" charset="-122"/>
                  <a:ea typeface="AaYuanQiman" panose="00020600040101010101" pitchFamily="18" charset="-122"/>
                </a:rPr>
                <a:t>教育部</a:t>
              </a:r>
            </a:p>
          </p:txBody>
        </p:sp>
      </p:gr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847" y="1296786"/>
            <a:ext cx="8594613" cy="41399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293847" y="738129"/>
            <a:ext cx="3510385" cy="369332"/>
          </a:xfrm>
          <a:prstGeom prst="rect">
            <a:avLst/>
          </a:prstGeom>
        </p:spPr>
        <p:txBody>
          <a:bodyPr wrap="none">
            <a:spAutoFit/>
          </a:bodyPr>
          <a:lstStyle/>
          <a:p>
            <a:r>
              <a:rPr lang="en-US" altLang="zh-TW" dirty="0"/>
              <a:t>https://en.wikipedia.org/wiki/CURL</a:t>
            </a:r>
            <a:endParaRPr lang="zh-TW" altLang="en-US" dirty="0"/>
          </a:p>
        </p:txBody>
      </p:sp>
    </p:spTree>
    <p:extLst>
      <p:ext uri="{BB962C8B-B14F-4D97-AF65-F5344CB8AC3E}">
        <p14:creationId xmlns:p14="http://schemas.microsoft.com/office/powerpoint/2010/main" val="853115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602139C-8BB3-4D28-9CB4-647670B7B699}"/>
              </a:ext>
            </a:extLst>
          </p:cNvPr>
          <p:cNvSpPr/>
          <p:nvPr/>
        </p:nvSpPr>
        <p:spPr>
          <a:xfrm>
            <a:off x="274883" y="273188"/>
            <a:ext cx="5467549" cy="584775"/>
          </a:xfrm>
          <a:prstGeom prst="rect">
            <a:avLst/>
          </a:prstGeom>
          <a:solidFill>
            <a:schemeClr val="bg1">
              <a:lumMod val="50000"/>
            </a:schemeClr>
          </a:solidFill>
        </p:spPr>
        <p:txBody>
          <a:bodyPr wrap="square">
            <a:spAutoFit/>
          </a:bodyPr>
          <a:lstStyle/>
          <a:p>
            <a:pPr algn="ctr"/>
            <a:r>
              <a:rPr lang="zh-TW" altLang="en-US" sz="3200" dirty="0">
                <a:solidFill>
                  <a:schemeClr val="bg1"/>
                </a:solidFill>
                <a:latin typeface="清松手寫體1" pitchFamily="2" charset="-120"/>
                <a:ea typeface="清松手寫體1" pitchFamily="2" charset="-120"/>
              </a:rPr>
              <a:t>強大的</a:t>
            </a:r>
            <a:r>
              <a:rPr lang="en-US" altLang="zh-TW" sz="3200" dirty="0">
                <a:solidFill>
                  <a:schemeClr val="bg1"/>
                </a:solidFill>
                <a:latin typeface="清松手寫體1" pitchFamily="2" charset="-120"/>
                <a:ea typeface="清松手寫體1" pitchFamily="2" charset="-120"/>
              </a:rPr>
              <a:t>Chrome Developer Tools</a:t>
            </a:r>
            <a:endParaRPr lang="zh-TW" altLang="en-US" sz="3200" dirty="0">
              <a:solidFill>
                <a:schemeClr val="bg1"/>
              </a:solidFill>
              <a:latin typeface="清松手寫體1" pitchFamily="2" charset="-120"/>
              <a:ea typeface="清松手寫體1" pitchFamily="2" charset="-120"/>
            </a:endParaRPr>
          </a:p>
        </p:txBody>
      </p:sp>
      <p:sp>
        <p:nvSpPr>
          <p:cNvPr id="17" name="矩形 16">
            <a:extLst>
              <a:ext uri="{FF2B5EF4-FFF2-40B4-BE49-F238E27FC236}">
                <a16:creationId xmlns:a16="http://schemas.microsoft.com/office/drawing/2014/main" id="{AEBB903F-7B24-4CAA-A53E-EA01BD2F5CCB}"/>
              </a:ext>
            </a:extLst>
          </p:cNvPr>
          <p:cNvSpPr/>
          <p:nvPr/>
        </p:nvSpPr>
        <p:spPr>
          <a:xfrm>
            <a:off x="379774" y="1372322"/>
            <a:ext cx="8595705" cy="138499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214308" indent="-214308">
              <a:lnSpc>
                <a:spcPct val="150000"/>
              </a:lnSpc>
              <a:spcBef>
                <a:spcPts val="750"/>
              </a:spcBef>
              <a:buFont typeface="Wingdings" panose="05000000000000000000" pitchFamily="2" charset="2"/>
              <a:buChar char="Ø"/>
            </a:pPr>
            <a:r>
              <a:rPr lang="en-US" altLang="zh-TW" sz="2800" dirty="0"/>
              <a:t>Chrome Developer Tools</a:t>
            </a:r>
            <a:r>
              <a:rPr lang="zh-TW" altLang="en-US" sz="2800" dirty="0"/>
              <a:t>是內建於</a:t>
            </a:r>
            <a:r>
              <a:rPr lang="en-US" altLang="zh-TW" sz="2800" dirty="0"/>
              <a:t>Google Chrome</a:t>
            </a:r>
            <a:r>
              <a:rPr lang="zh-TW" altLang="en-US" sz="2800" dirty="0"/>
              <a:t>中強大的偵錯工具，可以對</a:t>
            </a:r>
            <a:r>
              <a:rPr lang="en-US" altLang="zh-TW" sz="2800" dirty="0"/>
              <a:t>Web</a:t>
            </a:r>
            <a:r>
              <a:rPr lang="zh-TW" altLang="en-US" sz="2800" dirty="0"/>
              <a:t>進行</a:t>
            </a:r>
            <a:r>
              <a:rPr lang="zh-TW" altLang="en-US" sz="2800" dirty="0">
                <a:solidFill>
                  <a:srgbClr val="FF0000"/>
                </a:solidFill>
              </a:rPr>
              <a:t>偵錯</a:t>
            </a:r>
            <a:r>
              <a:rPr lang="zh-TW" altLang="en-US" sz="2800" dirty="0"/>
              <a:t>、</a:t>
            </a:r>
            <a:r>
              <a:rPr lang="zh-TW" altLang="en-US" sz="2800" dirty="0">
                <a:solidFill>
                  <a:srgbClr val="FF0000"/>
                </a:solidFill>
              </a:rPr>
              <a:t>開發</a:t>
            </a:r>
            <a:r>
              <a:rPr lang="zh-TW" altLang="en-US" sz="2800" dirty="0"/>
              <a:t>、</a:t>
            </a:r>
            <a:r>
              <a:rPr lang="zh-TW" altLang="en-US" sz="2800" dirty="0" smtClean="0">
                <a:solidFill>
                  <a:srgbClr val="FF0000"/>
                </a:solidFill>
              </a:rPr>
              <a:t>分析等</a:t>
            </a:r>
            <a:r>
              <a:rPr lang="zh-TW" altLang="en-US" sz="2800" dirty="0" smtClean="0"/>
              <a:t>。</a:t>
            </a:r>
            <a:endParaRPr lang="en-US" altLang="zh-TW" sz="2800" dirty="0"/>
          </a:p>
        </p:txBody>
      </p:sp>
      <p:sp>
        <p:nvSpPr>
          <p:cNvPr id="3" name="矩形 2">
            <a:extLst>
              <a:ext uri="{FF2B5EF4-FFF2-40B4-BE49-F238E27FC236}">
                <a16:creationId xmlns:a16="http://schemas.microsoft.com/office/drawing/2014/main" id="{334ABA7A-7468-4AB8-A6C7-B55AA0014034}"/>
              </a:ext>
            </a:extLst>
          </p:cNvPr>
          <p:cNvSpPr/>
          <p:nvPr/>
        </p:nvSpPr>
        <p:spPr>
          <a:xfrm>
            <a:off x="303424" y="964492"/>
            <a:ext cx="5804281" cy="369332"/>
          </a:xfrm>
          <a:prstGeom prst="rect">
            <a:avLst/>
          </a:prstGeom>
        </p:spPr>
        <p:txBody>
          <a:bodyPr wrap="none">
            <a:spAutoFit/>
          </a:bodyPr>
          <a:lstStyle/>
          <a:p>
            <a:r>
              <a:rPr lang="en-US" altLang="zh-TW" dirty="0"/>
              <a:t>https://developers.google.com/web/tools/chrome-devtools</a:t>
            </a:r>
            <a:endParaRPr lang="zh-TW" altLang="en-US" dirty="0"/>
          </a:p>
        </p:txBody>
      </p:sp>
      <p:sp>
        <p:nvSpPr>
          <p:cNvPr id="4" name="矩形 3">
            <a:extLst>
              <a:ext uri="{FF2B5EF4-FFF2-40B4-BE49-F238E27FC236}">
                <a16:creationId xmlns:a16="http://schemas.microsoft.com/office/drawing/2014/main" id="{B87CAA92-67AF-4D5C-A180-95C310170E9B}"/>
              </a:ext>
            </a:extLst>
          </p:cNvPr>
          <p:cNvSpPr/>
          <p:nvPr/>
        </p:nvSpPr>
        <p:spPr>
          <a:xfrm>
            <a:off x="379774" y="2740641"/>
            <a:ext cx="10195905" cy="3323987"/>
          </a:xfrm>
          <a:prstGeom prst="rect">
            <a:avLst/>
          </a:prstGeom>
        </p:spPr>
        <p:txBody>
          <a:bodyPr wrap="square">
            <a:spAutoFit/>
          </a:bodyPr>
          <a:lstStyle/>
          <a:p>
            <a:pPr marL="214308" indent="-214308">
              <a:lnSpc>
                <a:spcPct val="150000"/>
              </a:lnSpc>
              <a:spcBef>
                <a:spcPts val="750"/>
              </a:spcBef>
              <a:buFont typeface="Wingdings" panose="05000000000000000000" pitchFamily="2" charset="2"/>
              <a:buChar char="Ø"/>
            </a:pPr>
            <a:r>
              <a:rPr lang="zh-TW" altLang="en-US" sz="2800" dirty="0"/>
              <a:t>開啟方式：</a:t>
            </a:r>
            <a:r>
              <a:rPr lang="en-US" altLang="zh-TW" sz="2800" dirty="0"/>
              <a:t/>
            </a:r>
            <a:br>
              <a:rPr lang="en-US" altLang="zh-TW" sz="2800" dirty="0"/>
            </a:br>
            <a:r>
              <a:rPr lang="zh-TW" altLang="en-US" sz="2800" dirty="0"/>
              <a:t>一、</a:t>
            </a:r>
            <a:r>
              <a:rPr lang="en-US" altLang="zh-TW" sz="2800" dirty="0"/>
              <a:t>Chrome</a:t>
            </a:r>
            <a:r>
              <a:rPr lang="zh-TW" altLang="en-US" sz="2800" dirty="0"/>
              <a:t>選單 </a:t>
            </a:r>
            <a:r>
              <a:rPr lang="en-US" altLang="zh-TW" sz="2800" dirty="0"/>
              <a:t>&gt;</a:t>
            </a:r>
            <a:r>
              <a:rPr lang="zh-TW" altLang="en-US" sz="2800" dirty="0"/>
              <a:t> 更多工具 </a:t>
            </a:r>
            <a:r>
              <a:rPr lang="en-US" altLang="zh-TW" sz="2800" dirty="0"/>
              <a:t>&gt;</a:t>
            </a:r>
            <a:r>
              <a:rPr lang="zh-TW" altLang="en-US" sz="2800" dirty="0"/>
              <a:t> 開發者工具</a:t>
            </a:r>
            <a:r>
              <a:rPr lang="en-US" altLang="zh-TW" sz="2800" dirty="0"/>
              <a:t/>
            </a:r>
            <a:br>
              <a:rPr lang="en-US" altLang="zh-TW" sz="2800" dirty="0"/>
            </a:br>
            <a:r>
              <a:rPr lang="zh-TW" altLang="en-US" sz="2800" dirty="0"/>
              <a:t>二、在頁面元素上按滑鼠右鍵 </a:t>
            </a:r>
            <a:r>
              <a:rPr lang="en-US" altLang="zh-TW" sz="2800" dirty="0"/>
              <a:t>&gt;</a:t>
            </a:r>
            <a:r>
              <a:rPr lang="zh-TW" altLang="en-US" sz="2800" dirty="0"/>
              <a:t> 檢查</a:t>
            </a:r>
            <a:r>
              <a:rPr lang="en-US" altLang="zh-TW" sz="2800" dirty="0"/>
              <a:t/>
            </a:r>
            <a:br>
              <a:rPr lang="en-US" altLang="zh-TW" sz="2800" dirty="0"/>
            </a:br>
            <a:r>
              <a:rPr lang="zh-TW" altLang="en-US" sz="2800" dirty="0"/>
              <a:t>三、使用快捷鍵 </a:t>
            </a:r>
            <a:r>
              <a:rPr lang="en-US" altLang="zh-TW" sz="2800" dirty="0"/>
              <a:t/>
            </a:r>
            <a:br>
              <a:rPr lang="en-US" altLang="zh-TW" sz="2800" dirty="0"/>
            </a:br>
            <a:r>
              <a:rPr lang="en-US" altLang="zh-TW" sz="2800" dirty="0"/>
              <a:t>	</a:t>
            </a:r>
            <a:r>
              <a:rPr lang="en-US" altLang="zh-TW" sz="2800" dirty="0" err="1">
                <a:solidFill>
                  <a:srgbClr val="FF0000"/>
                </a:solidFill>
              </a:rPr>
              <a:t>Ctrl+Shift+I</a:t>
            </a:r>
            <a:r>
              <a:rPr lang="en-US" altLang="zh-TW" sz="2800" dirty="0">
                <a:solidFill>
                  <a:srgbClr val="FF0000"/>
                </a:solidFill>
              </a:rPr>
              <a:t> (Windows) </a:t>
            </a:r>
            <a:r>
              <a:rPr lang="zh-TW" altLang="en-US" sz="2800" dirty="0"/>
              <a:t>或 </a:t>
            </a:r>
            <a:r>
              <a:rPr lang="en-US" altLang="zh-TW" sz="2800" dirty="0" err="1">
                <a:solidFill>
                  <a:srgbClr val="FF0000"/>
                </a:solidFill>
              </a:rPr>
              <a:t>Cmd+Opt+I</a:t>
            </a:r>
            <a:r>
              <a:rPr lang="en-US" altLang="zh-TW" sz="2800" dirty="0">
                <a:solidFill>
                  <a:srgbClr val="FF0000"/>
                </a:solidFill>
              </a:rPr>
              <a:t> (Mac)</a:t>
            </a:r>
          </a:p>
        </p:txBody>
      </p:sp>
      <p:sp>
        <p:nvSpPr>
          <p:cNvPr id="5" name="投影片編號版面配置區 4"/>
          <p:cNvSpPr>
            <a:spLocks noGrp="1"/>
          </p:cNvSpPr>
          <p:nvPr>
            <p:ph type="sldNum" sz="quarter" idx="12"/>
          </p:nvPr>
        </p:nvSpPr>
        <p:spPr/>
        <p:txBody>
          <a:bodyPr/>
          <a:lstStyle/>
          <a:p>
            <a:fld id="{33FCCD3E-8784-49BA-B955-4B92B1782377}" type="slidenum">
              <a:rPr lang="zh-TW" altLang="en-US" smtClean="0"/>
              <a:t>40</a:t>
            </a:fld>
            <a:endParaRPr lang="zh-TW" altLang="en-US" dirty="0"/>
          </a:p>
        </p:txBody>
      </p:sp>
      <p:grpSp>
        <p:nvGrpSpPr>
          <p:cNvPr id="8" name="群組 7"/>
          <p:cNvGrpSpPr/>
          <p:nvPr/>
        </p:nvGrpSpPr>
        <p:grpSpPr>
          <a:xfrm>
            <a:off x="0" y="6283102"/>
            <a:ext cx="9144000" cy="461665"/>
            <a:chOff x="0" y="5647634"/>
            <a:chExt cx="12192000" cy="615553"/>
          </a:xfrm>
        </p:grpSpPr>
        <p:sp>
          <p:nvSpPr>
            <p:cNvPr id="9" name="矩形 8"/>
            <p:cNvSpPr/>
            <p:nvPr/>
          </p:nvSpPr>
          <p:spPr>
            <a:xfrm>
              <a:off x="1536700" y="5647634"/>
              <a:ext cx="10655300" cy="615553"/>
            </a:xfrm>
            <a:prstGeom prst="rect">
              <a:avLst/>
            </a:prstGeom>
            <a:solidFill>
              <a:schemeClr val="accent5">
                <a:lumMod val="60000"/>
                <a:lumOff val="40000"/>
              </a:schemeClr>
            </a:solidFill>
          </p:spPr>
          <p:txBody>
            <a:bodyPr wrap="square">
              <a:spAutoFit/>
            </a:bodyPr>
            <a:lstStyle/>
            <a:p>
              <a:r>
                <a:rPr lang="zh-TW" altLang="en-US" sz="2400" dirty="0">
                  <a:solidFill>
                    <a:schemeClr val="bg1"/>
                  </a:solidFill>
                  <a:latin typeface="AaYuanQiman" panose="00020600040101010101" pitchFamily="18" charset="-122"/>
                  <a:ea typeface="AaYuanQiman" panose="00020600040101010101" pitchFamily="18" charset="-122"/>
                </a:rPr>
                <a:t>新型態資安實務課程計畫</a:t>
              </a:r>
            </a:p>
          </p:txBody>
        </p:sp>
        <p:sp>
          <p:nvSpPr>
            <p:cNvPr id="10" name="矩形 9"/>
            <p:cNvSpPr/>
            <p:nvPr/>
          </p:nvSpPr>
          <p:spPr>
            <a:xfrm>
              <a:off x="0" y="5647634"/>
              <a:ext cx="1477328" cy="615553"/>
            </a:xfrm>
            <a:prstGeom prst="rect">
              <a:avLst/>
            </a:prstGeom>
            <a:solidFill>
              <a:srgbClr val="92D050"/>
            </a:solidFill>
          </p:spPr>
          <p:txBody>
            <a:bodyPr wrap="none">
              <a:spAutoFit/>
            </a:bodyPr>
            <a:lstStyle/>
            <a:p>
              <a:r>
                <a:rPr lang="zh-TW" altLang="en-US" sz="2400" dirty="0">
                  <a:effectLst>
                    <a:outerShdw blurRad="38100" dist="38100" dir="2700000" algn="tl">
                      <a:srgbClr val="000000">
                        <a:alpha val="43137"/>
                      </a:srgbClr>
                    </a:outerShdw>
                  </a:effectLst>
                  <a:latin typeface="AaYuanQiman" panose="00020600040101010101" pitchFamily="18" charset="-122"/>
                  <a:ea typeface="AaYuanQiman" panose="00020600040101010101" pitchFamily="18" charset="-122"/>
                </a:rPr>
                <a:t>教育部</a:t>
              </a:r>
            </a:p>
          </p:txBody>
        </p:sp>
      </p:grpSp>
    </p:spTree>
    <p:extLst>
      <p:ext uri="{BB962C8B-B14F-4D97-AF65-F5344CB8AC3E}">
        <p14:creationId xmlns:p14="http://schemas.microsoft.com/office/powerpoint/2010/main" val="255286786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602139C-8BB3-4D28-9CB4-647670B7B699}"/>
              </a:ext>
            </a:extLst>
          </p:cNvPr>
          <p:cNvSpPr/>
          <p:nvPr/>
        </p:nvSpPr>
        <p:spPr>
          <a:xfrm>
            <a:off x="381000" y="397381"/>
            <a:ext cx="3048000" cy="830997"/>
          </a:xfrm>
          <a:prstGeom prst="rect">
            <a:avLst/>
          </a:prstGeom>
          <a:solidFill>
            <a:schemeClr val="bg1">
              <a:lumMod val="50000"/>
            </a:schemeClr>
          </a:solidFill>
        </p:spPr>
        <p:txBody>
          <a:bodyPr wrap="square">
            <a:spAutoFit/>
          </a:bodyPr>
          <a:lstStyle/>
          <a:p>
            <a:pPr algn="ctr"/>
            <a:r>
              <a:rPr lang="en-US" altLang="zh-TW" sz="2400" dirty="0">
                <a:solidFill>
                  <a:schemeClr val="bg1"/>
                </a:solidFill>
                <a:latin typeface="清松手寫體1" pitchFamily="2" charset="-120"/>
                <a:ea typeface="清松手寫體1" pitchFamily="2" charset="-120"/>
              </a:rPr>
              <a:t>Developer Tools</a:t>
            </a:r>
            <a:r>
              <a:rPr lang="zh-TW" altLang="en-US" sz="2400" dirty="0">
                <a:solidFill>
                  <a:schemeClr val="bg1"/>
                </a:solidFill>
                <a:latin typeface="清松手寫體1" pitchFamily="2" charset="-120"/>
                <a:ea typeface="清松手寫體1" pitchFamily="2" charset="-120"/>
              </a:rPr>
              <a:t>實戰</a:t>
            </a:r>
            <a:endParaRPr lang="en-US" altLang="zh-TW" sz="2400" dirty="0">
              <a:solidFill>
                <a:schemeClr val="bg1"/>
              </a:solidFill>
              <a:latin typeface="清松手寫體1" pitchFamily="2" charset="-120"/>
              <a:ea typeface="清松手寫體1" pitchFamily="2" charset="-120"/>
            </a:endParaRPr>
          </a:p>
          <a:p>
            <a:pPr algn="ctr"/>
            <a:r>
              <a:rPr lang="en-US" altLang="zh-TW" sz="2400" dirty="0">
                <a:solidFill>
                  <a:schemeClr val="bg1"/>
                </a:solidFill>
                <a:latin typeface="清松手寫體1" pitchFamily="2" charset="-120"/>
                <a:ea typeface="清松手寫體1" pitchFamily="2" charset="-120"/>
              </a:rPr>
              <a:t>Web-CTF::web1  </a:t>
            </a:r>
            <a:endParaRPr lang="zh-TW" altLang="en-US" sz="2400" dirty="0">
              <a:solidFill>
                <a:schemeClr val="bg1"/>
              </a:solidFill>
              <a:latin typeface="清松手寫體1" pitchFamily="2" charset="-120"/>
              <a:ea typeface="清松手寫體1" pitchFamily="2" charset="-120"/>
            </a:endParaRPr>
          </a:p>
        </p:txBody>
      </p:sp>
      <p:pic>
        <p:nvPicPr>
          <p:cNvPr id="4" name="圖片 3">
            <a:extLst>
              <a:ext uri="{FF2B5EF4-FFF2-40B4-BE49-F238E27FC236}">
                <a16:creationId xmlns:a16="http://schemas.microsoft.com/office/drawing/2014/main" id="{9553A00C-DC47-4E53-8B35-83F41E294466}"/>
              </a:ext>
            </a:extLst>
          </p:cNvPr>
          <p:cNvPicPr>
            <a:picLocks noChangeAspect="1"/>
          </p:cNvPicPr>
          <p:nvPr/>
        </p:nvPicPr>
        <p:blipFill>
          <a:blip r:embed="rId2"/>
          <a:stretch>
            <a:fillRect/>
          </a:stretch>
        </p:blipFill>
        <p:spPr>
          <a:xfrm>
            <a:off x="4391716" y="1447800"/>
            <a:ext cx="4327940" cy="3886200"/>
          </a:xfrm>
          <a:prstGeom prst="rect">
            <a:avLst/>
          </a:prstGeom>
        </p:spPr>
      </p:pic>
      <p:sp>
        <p:nvSpPr>
          <p:cNvPr id="5" name="矩形 4">
            <a:extLst>
              <a:ext uri="{FF2B5EF4-FFF2-40B4-BE49-F238E27FC236}">
                <a16:creationId xmlns:a16="http://schemas.microsoft.com/office/drawing/2014/main" id="{A147D756-5D92-43CF-8B4E-8B84817AEB02}"/>
              </a:ext>
            </a:extLst>
          </p:cNvPr>
          <p:cNvSpPr/>
          <p:nvPr/>
        </p:nvSpPr>
        <p:spPr>
          <a:xfrm>
            <a:off x="295768" y="1926403"/>
            <a:ext cx="4117284" cy="3139321"/>
          </a:xfrm>
          <a:prstGeom prst="rect">
            <a:avLst/>
          </a:prstGeom>
        </p:spPr>
        <p:txBody>
          <a:bodyPr wrap="square">
            <a:spAutoFit/>
          </a:bodyPr>
          <a:lstStyle/>
          <a:p>
            <a:r>
              <a:rPr lang="zh-TW" altLang="en-US" dirty="0">
                <a:solidFill>
                  <a:srgbClr val="333333"/>
                </a:solidFill>
                <a:latin typeface="Lato"/>
                <a:ea typeface="清松手寫體1" pitchFamily="2" charset="-120"/>
              </a:rPr>
              <a:t>網站有許多漏洞，從底下的登入網址，</a:t>
            </a:r>
            <a:endParaRPr lang="en-US" altLang="zh-TW" dirty="0">
              <a:solidFill>
                <a:srgbClr val="333333"/>
              </a:solidFill>
              <a:latin typeface="Lato"/>
              <a:ea typeface="清松手寫體1" pitchFamily="2" charset="-120"/>
            </a:endParaRPr>
          </a:p>
          <a:p>
            <a:r>
              <a:rPr lang="zh-TW" altLang="en-US" dirty="0">
                <a:solidFill>
                  <a:srgbClr val="333333"/>
                </a:solidFill>
                <a:latin typeface="Lato"/>
                <a:ea typeface="清松手寫體1" pitchFamily="2" charset="-120"/>
              </a:rPr>
              <a:t>你認為有幾種方式可以入侵</a:t>
            </a:r>
            <a:r>
              <a:rPr lang="en-US" altLang="zh-TW" dirty="0">
                <a:solidFill>
                  <a:srgbClr val="333333"/>
                </a:solidFill>
                <a:latin typeface="Lato"/>
                <a:ea typeface="清松手寫體1" pitchFamily="2" charset="-120"/>
              </a:rPr>
              <a:t>?</a:t>
            </a:r>
          </a:p>
          <a:p>
            <a:endParaRPr lang="en-US" altLang="zh-TW" dirty="0">
              <a:solidFill>
                <a:srgbClr val="333333"/>
              </a:solidFill>
              <a:latin typeface="Lato"/>
              <a:ea typeface="清松手寫體1" pitchFamily="2" charset="-120"/>
            </a:endParaRPr>
          </a:p>
          <a:p>
            <a:r>
              <a:rPr lang="zh-TW" altLang="en-US" dirty="0">
                <a:solidFill>
                  <a:srgbClr val="333333"/>
                </a:solidFill>
                <a:latin typeface="Lato"/>
                <a:ea typeface="清松手寫體1" pitchFamily="2" charset="-120"/>
              </a:rPr>
              <a:t>提示</a:t>
            </a:r>
            <a:r>
              <a:rPr lang="en-US" altLang="zh-TW" dirty="0">
                <a:solidFill>
                  <a:srgbClr val="333333"/>
                </a:solidFill>
                <a:latin typeface="Lato"/>
                <a:ea typeface="清松手寫體1" pitchFamily="2" charset="-120"/>
              </a:rPr>
              <a:t>1 : </a:t>
            </a:r>
            <a:r>
              <a:rPr lang="zh-TW" altLang="en-US" dirty="0">
                <a:solidFill>
                  <a:srgbClr val="333333"/>
                </a:solidFill>
                <a:latin typeface="Lato"/>
                <a:ea typeface="清松手寫體1" pitchFamily="2" charset="-120"/>
              </a:rPr>
              <a:t>如何看到網站的原始碼</a:t>
            </a:r>
            <a:r>
              <a:rPr lang="en-US" altLang="zh-TW" dirty="0">
                <a:solidFill>
                  <a:srgbClr val="333333"/>
                </a:solidFill>
                <a:latin typeface="Lato"/>
                <a:ea typeface="清松手寫體1" pitchFamily="2" charset="-120"/>
              </a:rPr>
              <a:t>?</a:t>
            </a:r>
            <a:br>
              <a:rPr lang="en-US" altLang="zh-TW" dirty="0">
                <a:solidFill>
                  <a:srgbClr val="333333"/>
                </a:solidFill>
                <a:latin typeface="Lato"/>
                <a:ea typeface="清松手寫體1" pitchFamily="2" charset="-120"/>
              </a:rPr>
            </a:br>
            <a:r>
              <a:rPr lang="zh-TW" altLang="en-US" dirty="0">
                <a:solidFill>
                  <a:srgbClr val="333333"/>
                </a:solidFill>
                <a:latin typeface="Lato"/>
                <a:ea typeface="清松手寫體1" pitchFamily="2" charset="-120"/>
              </a:rPr>
              <a:t>提示</a:t>
            </a:r>
            <a:r>
              <a:rPr lang="en-US" altLang="zh-TW" dirty="0">
                <a:solidFill>
                  <a:srgbClr val="333333"/>
                </a:solidFill>
                <a:latin typeface="Lato"/>
                <a:ea typeface="清松手寫體1" pitchFamily="2" charset="-120"/>
              </a:rPr>
              <a:t>2 : </a:t>
            </a:r>
            <a:r>
              <a:rPr lang="zh-TW" altLang="en-US" dirty="0">
                <a:solidFill>
                  <a:srgbClr val="333333"/>
                </a:solidFill>
                <a:latin typeface="Lato"/>
                <a:ea typeface="清松手寫體1" pitchFamily="2" charset="-120"/>
              </a:rPr>
              <a:t>如何從網站的原始碼看到你所需要的資訊</a:t>
            </a:r>
            <a:r>
              <a:rPr lang="en-US" altLang="zh-TW" dirty="0">
                <a:solidFill>
                  <a:srgbClr val="333333"/>
                </a:solidFill>
                <a:latin typeface="Lato"/>
                <a:ea typeface="清松手寫體1" pitchFamily="2" charset="-120"/>
              </a:rPr>
              <a:t>?</a:t>
            </a:r>
            <a:br>
              <a:rPr lang="en-US" altLang="zh-TW" dirty="0">
                <a:solidFill>
                  <a:srgbClr val="333333"/>
                </a:solidFill>
                <a:latin typeface="Lato"/>
                <a:ea typeface="清松手寫體1" pitchFamily="2" charset="-120"/>
              </a:rPr>
            </a:br>
            <a:r>
              <a:rPr lang="zh-TW" altLang="en-US" dirty="0">
                <a:solidFill>
                  <a:srgbClr val="333333"/>
                </a:solidFill>
                <a:latin typeface="Lato"/>
                <a:ea typeface="清松手寫體1" pitchFamily="2" charset="-120"/>
              </a:rPr>
              <a:t>提示</a:t>
            </a:r>
            <a:r>
              <a:rPr lang="en-US" altLang="zh-TW" dirty="0">
                <a:solidFill>
                  <a:srgbClr val="333333"/>
                </a:solidFill>
                <a:latin typeface="Lato"/>
                <a:ea typeface="清松手寫體1" pitchFamily="2" charset="-120"/>
              </a:rPr>
              <a:t>3 : </a:t>
            </a:r>
            <a:r>
              <a:rPr lang="zh-TW" altLang="en-US" dirty="0">
                <a:solidFill>
                  <a:srgbClr val="333333"/>
                </a:solidFill>
                <a:latin typeface="Lato"/>
                <a:ea typeface="清松手寫體1" pitchFamily="2" charset="-120"/>
              </a:rPr>
              <a:t>答案格式 </a:t>
            </a:r>
            <a:r>
              <a:rPr lang="en-US" altLang="zh-TW" dirty="0" err="1">
                <a:solidFill>
                  <a:srgbClr val="333333"/>
                </a:solidFill>
                <a:latin typeface="Lato"/>
                <a:ea typeface="清松手寫體1" pitchFamily="2" charset="-120"/>
              </a:rPr>
              <a:t>BreakALLCTF</a:t>
            </a:r>
            <a:r>
              <a:rPr lang="en-US" altLang="zh-TW" dirty="0">
                <a:solidFill>
                  <a:srgbClr val="333333"/>
                </a:solidFill>
                <a:latin typeface="Lato"/>
                <a:ea typeface="清松手寫體1" pitchFamily="2" charset="-120"/>
              </a:rPr>
              <a:t>{</a:t>
            </a:r>
            <a:r>
              <a:rPr lang="en-US" altLang="zh-TW" dirty="0" err="1">
                <a:solidFill>
                  <a:srgbClr val="333333"/>
                </a:solidFill>
                <a:latin typeface="Lato"/>
                <a:ea typeface="清松手寫體1" pitchFamily="2" charset="-120"/>
              </a:rPr>
              <a:t>xxxxxxxxxxx</a:t>
            </a:r>
            <a:r>
              <a:rPr lang="en-US" altLang="zh-TW" dirty="0">
                <a:solidFill>
                  <a:srgbClr val="333333"/>
                </a:solidFill>
                <a:latin typeface="Lato"/>
                <a:ea typeface="清松手寫體1" pitchFamily="2" charset="-120"/>
              </a:rPr>
              <a:t>}</a:t>
            </a:r>
          </a:p>
          <a:p>
            <a:endParaRPr lang="en-US" altLang="zh-TW" dirty="0">
              <a:solidFill>
                <a:srgbClr val="333333"/>
              </a:solidFill>
              <a:latin typeface="Lato"/>
              <a:ea typeface="清松手寫體1" pitchFamily="2" charset="-120"/>
            </a:endParaRPr>
          </a:p>
          <a:p>
            <a:r>
              <a:rPr lang="zh-TW" altLang="en-US" dirty="0">
                <a:solidFill>
                  <a:srgbClr val="333333"/>
                </a:solidFill>
                <a:latin typeface="Lato"/>
                <a:ea typeface="清松手寫體1" pitchFamily="2" charset="-120"/>
              </a:rPr>
              <a:t>請連結以下網址</a:t>
            </a:r>
            <a:r>
              <a:rPr lang="en-US" altLang="zh-TW" dirty="0">
                <a:solidFill>
                  <a:srgbClr val="333333"/>
                </a:solidFill>
                <a:latin typeface="Lato"/>
                <a:ea typeface="清松手寫體1" pitchFamily="2" charset="-120"/>
              </a:rPr>
              <a:t>:</a:t>
            </a:r>
            <a:br>
              <a:rPr lang="en-US" altLang="zh-TW" dirty="0">
                <a:solidFill>
                  <a:srgbClr val="333333"/>
                </a:solidFill>
                <a:latin typeface="Lato"/>
                <a:ea typeface="清松手寫體1" pitchFamily="2" charset="-120"/>
              </a:rPr>
            </a:br>
            <a:r>
              <a:rPr lang="en-US" altLang="zh-TW" dirty="0">
                <a:solidFill>
                  <a:srgbClr val="337AB7"/>
                </a:solidFill>
                <a:latin typeface="Lato"/>
                <a:ea typeface="清松手寫體1" pitchFamily="2" charset="-120"/>
              </a:rPr>
              <a:t>http://192.168.1.230:1001/</a:t>
            </a:r>
            <a:endParaRPr lang="zh-TW" altLang="en-US" dirty="0">
              <a:solidFill>
                <a:srgbClr val="333333"/>
              </a:solidFill>
              <a:latin typeface="Lato"/>
              <a:ea typeface="清松手寫體1" pitchFamily="2" charset="-120"/>
            </a:endParaRPr>
          </a:p>
        </p:txBody>
      </p:sp>
      <p:sp>
        <p:nvSpPr>
          <p:cNvPr id="3" name="投影片編號版面配置區 2"/>
          <p:cNvSpPr>
            <a:spLocks noGrp="1"/>
          </p:cNvSpPr>
          <p:nvPr>
            <p:ph type="sldNum" sz="quarter" idx="12"/>
          </p:nvPr>
        </p:nvSpPr>
        <p:spPr/>
        <p:txBody>
          <a:bodyPr/>
          <a:lstStyle/>
          <a:p>
            <a:fld id="{D148A95B-E78A-43D3-83C9-357D8C7DE65E}" type="slidenum">
              <a:rPr lang="zh-TW" altLang="en-US" smtClean="0"/>
              <a:t>41</a:t>
            </a:fld>
            <a:endParaRPr lang="zh-TW" altLang="en-US"/>
          </a:p>
        </p:txBody>
      </p:sp>
      <p:pic>
        <p:nvPicPr>
          <p:cNvPr id="6" name="圖片 5">
            <a:extLst>
              <a:ext uri="{FF2B5EF4-FFF2-40B4-BE49-F238E27FC236}">
                <a16:creationId xmlns:a16="http://schemas.microsoft.com/office/drawing/2014/main" id="{E5B52322-AA39-4541-89E7-A190DC7C83F3}"/>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5161201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949491D5-83B4-4F9A-ADE4-BB9DC95512A5}"/>
              </a:ext>
            </a:extLst>
          </p:cNvPr>
          <p:cNvPicPr>
            <a:picLocks noChangeAspect="1"/>
          </p:cNvPicPr>
          <p:nvPr/>
        </p:nvPicPr>
        <p:blipFill>
          <a:blip r:embed="rId2"/>
          <a:stretch>
            <a:fillRect/>
          </a:stretch>
        </p:blipFill>
        <p:spPr>
          <a:xfrm>
            <a:off x="1752600" y="1600200"/>
            <a:ext cx="5365272" cy="4114800"/>
          </a:xfrm>
          <a:prstGeom prst="rect">
            <a:avLst/>
          </a:prstGeom>
        </p:spPr>
      </p:pic>
      <p:sp>
        <p:nvSpPr>
          <p:cNvPr id="9" name="矩形 8">
            <a:extLst>
              <a:ext uri="{FF2B5EF4-FFF2-40B4-BE49-F238E27FC236}">
                <a16:creationId xmlns:a16="http://schemas.microsoft.com/office/drawing/2014/main" id="{5602139C-8BB3-4D28-9CB4-647670B7B699}"/>
              </a:ext>
            </a:extLst>
          </p:cNvPr>
          <p:cNvSpPr/>
          <p:nvPr/>
        </p:nvSpPr>
        <p:spPr>
          <a:xfrm>
            <a:off x="381000" y="397381"/>
            <a:ext cx="3048000" cy="830997"/>
          </a:xfrm>
          <a:prstGeom prst="rect">
            <a:avLst/>
          </a:prstGeom>
          <a:solidFill>
            <a:schemeClr val="bg1">
              <a:lumMod val="50000"/>
            </a:schemeClr>
          </a:solidFill>
        </p:spPr>
        <p:txBody>
          <a:bodyPr wrap="square">
            <a:spAutoFit/>
          </a:bodyPr>
          <a:lstStyle/>
          <a:p>
            <a:pPr algn="ctr"/>
            <a:r>
              <a:rPr lang="en-US" altLang="zh-TW" sz="2400" dirty="0">
                <a:solidFill>
                  <a:schemeClr val="bg1"/>
                </a:solidFill>
                <a:latin typeface="清松手寫體1" pitchFamily="2" charset="-120"/>
                <a:ea typeface="清松手寫體1" pitchFamily="2" charset="-120"/>
              </a:rPr>
              <a:t>Developer Tools</a:t>
            </a:r>
            <a:r>
              <a:rPr lang="zh-TW" altLang="en-US" sz="2400" dirty="0">
                <a:solidFill>
                  <a:schemeClr val="bg1"/>
                </a:solidFill>
                <a:latin typeface="清松手寫體1" pitchFamily="2" charset="-120"/>
                <a:ea typeface="清松手寫體1" pitchFamily="2" charset="-120"/>
              </a:rPr>
              <a:t>實戰</a:t>
            </a:r>
            <a:endParaRPr lang="en-US" altLang="zh-TW" sz="2400" dirty="0">
              <a:solidFill>
                <a:schemeClr val="bg1"/>
              </a:solidFill>
              <a:latin typeface="清松手寫體1" pitchFamily="2" charset="-120"/>
              <a:ea typeface="清松手寫體1" pitchFamily="2" charset="-120"/>
            </a:endParaRPr>
          </a:p>
          <a:p>
            <a:pPr algn="ctr"/>
            <a:r>
              <a:rPr lang="en-US" altLang="zh-TW" sz="2400" dirty="0">
                <a:solidFill>
                  <a:schemeClr val="bg1"/>
                </a:solidFill>
                <a:latin typeface="清松手寫體1" pitchFamily="2" charset="-120"/>
                <a:ea typeface="清松手寫體1" pitchFamily="2" charset="-120"/>
              </a:rPr>
              <a:t>Web-CTF::web1  </a:t>
            </a:r>
            <a:endParaRPr lang="zh-TW" altLang="en-US" sz="2400" dirty="0">
              <a:solidFill>
                <a:schemeClr val="bg1"/>
              </a:solidFill>
              <a:latin typeface="清松手寫體1" pitchFamily="2" charset="-120"/>
              <a:ea typeface="清松手寫體1" pitchFamily="2" charset="-120"/>
            </a:endParaRPr>
          </a:p>
        </p:txBody>
      </p:sp>
      <p:sp>
        <p:nvSpPr>
          <p:cNvPr id="2" name="投影片編號版面配置區 1"/>
          <p:cNvSpPr>
            <a:spLocks noGrp="1"/>
          </p:cNvSpPr>
          <p:nvPr>
            <p:ph type="sldNum" sz="quarter" idx="12"/>
          </p:nvPr>
        </p:nvSpPr>
        <p:spPr/>
        <p:txBody>
          <a:bodyPr/>
          <a:lstStyle/>
          <a:p>
            <a:fld id="{D148A95B-E78A-43D3-83C9-357D8C7DE65E}" type="slidenum">
              <a:rPr lang="zh-TW" altLang="en-US" smtClean="0"/>
              <a:t>42</a:t>
            </a:fld>
            <a:endParaRPr lang="zh-TW" altLang="en-US"/>
          </a:p>
        </p:txBody>
      </p:sp>
      <p:pic>
        <p:nvPicPr>
          <p:cNvPr id="5" name="圖片 4">
            <a:extLst>
              <a:ext uri="{FF2B5EF4-FFF2-40B4-BE49-F238E27FC236}">
                <a16:creationId xmlns:a16="http://schemas.microsoft.com/office/drawing/2014/main" id="{E5B52322-AA39-4541-89E7-A190DC7C83F3}"/>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49355578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7F41AE83-CC58-45E8-A3E2-0DDF62056487}"/>
              </a:ext>
            </a:extLst>
          </p:cNvPr>
          <p:cNvPicPr>
            <a:picLocks noChangeAspect="1"/>
          </p:cNvPicPr>
          <p:nvPr/>
        </p:nvPicPr>
        <p:blipFill>
          <a:blip r:embed="rId2"/>
          <a:stretch>
            <a:fillRect/>
          </a:stretch>
        </p:blipFill>
        <p:spPr>
          <a:xfrm>
            <a:off x="1830998" y="1600200"/>
            <a:ext cx="5250957" cy="4032735"/>
          </a:xfrm>
          <a:prstGeom prst="rect">
            <a:avLst/>
          </a:prstGeom>
        </p:spPr>
      </p:pic>
      <p:sp>
        <p:nvSpPr>
          <p:cNvPr id="5" name="矩形 4">
            <a:extLst>
              <a:ext uri="{FF2B5EF4-FFF2-40B4-BE49-F238E27FC236}">
                <a16:creationId xmlns:a16="http://schemas.microsoft.com/office/drawing/2014/main" id="{46FD626B-4301-45FE-A11B-44DF6C08E685}"/>
              </a:ext>
            </a:extLst>
          </p:cNvPr>
          <p:cNvSpPr/>
          <p:nvPr/>
        </p:nvSpPr>
        <p:spPr>
          <a:xfrm>
            <a:off x="2604300" y="4684185"/>
            <a:ext cx="3191651" cy="381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latin typeface="清松手寫體1" pitchFamily="2" charset="-120"/>
              <a:ea typeface="清松手寫體1" pitchFamily="2" charset="-120"/>
            </a:endParaRPr>
          </a:p>
        </p:txBody>
      </p:sp>
      <p:sp>
        <p:nvSpPr>
          <p:cNvPr id="6" name="文字方塊 5">
            <a:extLst>
              <a:ext uri="{FF2B5EF4-FFF2-40B4-BE49-F238E27FC236}">
                <a16:creationId xmlns:a16="http://schemas.microsoft.com/office/drawing/2014/main" id="{7F3BE894-AAB9-4E83-B66F-B03B71DD4661}"/>
              </a:ext>
            </a:extLst>
          </p:cNvPr>
          <p:cNvSpPr txBox="1"/>
          <p:nvPr/>
        </p:nvSpPr>
        <p:spPr>
          <a:xfrm>
            <a:off x="3632627" y="731759"/>
            <a:ext cx="4698722" cy="584775"/>
          </a:xfrm>
          <a:prstGeom prst="rect">
            <a:avLst/>
          </a:prstGeom>
          <a:noFill/>
        </p:spPr>
        <p:txBody>
          <a:bodyPr wrap="none" rtlCol="0">
            <a:spAutoFit/>
          </a:bodyPr>
          <a:lstStyle/>
          <a:p>
            <a:r>
              <a:rPr lang="zh-TW" altLang="en-US" sz="3200" dirty="0">
                <a:latin typeface="清松手寫體1" pitchFamily="2" charset="-120"/>
                <a:ea typeface="清松手寫體1" pitchFamily="2" charset="-120"/>
              </a:rPr>
              <a:t>方法</a:t>
            </a:r>
            <a:r>
              <a:rPr lang="zh-TW" altLang="en-US" sz="3200" dirty="0" smtClean="0">
                <a:latin typeface="清松手寫體1" pitchFamily="2" charset="-120"/>
                <a:ea typeface="清松手寫體1" pitchFamily="2" charset="-120"/>
              </a:rPr>
              <a:t>一：檢視網頁原始碼</a:t>
            </a:r>
            <a:endParaRPr lang="zh-TW" altLang="en-US" sz="3200" dirty="0">
              <a:latin typeface="清松手寫體1" pitchFamily="2" charset="-120"/>
              <a:ea typeface="清松手寫體1" pitchFamily="2" charset="-120"/>
            </a:endParaRPr>
          </a:p>
        </p:txBody>
      </p:sp>
      <p:sp>
        <p:nvSpPr>
          <p:cNvPr id="13" name="矩形 12">
            <a:extLst>
              <a:ext uri="{FF2B5EF4-FFF2-40B4-BE49-F238E27FC236}">
                <a16:creationId xmlns:a16="http://schemas.microsoft.com/office/drawing/2014/main" id="{5602139C-8BB3-4D28-9CB4-647670B7B699}"/>
              </a:ext>
            </a:extLst>
          </p:cNvPr>
          <p:cNvSpPr/>
          <p:nvPr/>
        </p:nvSpPr>
        <p:spPr>
          <a:xfrm>
            <a:off x="381000" y="397381"/>
            <a:ext cx="3048000" cy="830997"/>
          </a:xfrm>
          <a:prstGeom prst="rect">
            <a:avLst/>
          </a:prstGeom>
          <a:solidFill>
            <a:schemeClr val="bg1">
              <a:lumMod val="50000"/>
            </a:schemeClr>
          </a:solidFill>
        </p:spPr>
        <p:txBody>
          <a:bodyPr wrap="square">
            <a:spAutoFit/>
          </a:bodyPr>
          <a:lstStyle/>
          <a:p>
            <a:pPr algn="ctr"/>
            <a:r>
              <a:rPr lang="en-US" altLang="zh-TW" sz="2400" dirty="0">
                <a:solidFill>
                  <a:schemeClr val="bg1"/>
                </a:solidFill>
                <a:latin typeface="清松手寫體1" pitchFamily="2" charset="-120"/>
                <a:ea typeface="清松手寫體1" pitchFamily="2" charset="-120"/>
              </a:rPr>
              <a:t>Developer Tools</a:t>
            </a:r>
            <a:r>
              <a:rPr lang="zh-TW" altLang="en-US" sz="2400" dirty="0">
                <a:solidFill>
                  <a:schemeClr val="bg1"/>
                </a:solidFill>
                <a:latin typeface="清松手寫體1" pitchFamily="2" charset="-120"/>
                <a:ea typeface="清松手寫體1" pitchFamily="2" charset="-120"/>
              </a:rPr>
              <a:t>實戰</a:t>
            </a:r>
            <a:endParaRPr lang="en-US" altLang="zh-TW" sz="2400" dirty="0">
              <a:solidFill>
                <a:schemeClr val="bg1"/>
              </a:solidFill>
              <a:latin typeface="清松手寫體1" pitchFamily="2" charset="-120"/>
              <a:ea typeface="清松手寫體1" pitchFamily="2" charset="-120"/>
            </a:endParaRPr>
          </a:p>
          <a:p>
            <a:pPr algn="ctr"/>
            <a:r>
              <a:rPr lang="en-US" altLang="zh-TW" sz="2400" dirty="0">
                <a:solidFill>
                  <a:schemeClr val="bg1"/>
                </a:solidFill>
                <a:latin typeface="清松手寫體1" pitchFamily="2" charset="-120"/>
                <a:ea typeface="清松手寫體1" pitchFamily="2" charset="-120"/>
              </a:rPr>
              <a:t>Web-CTF::web1  </a:t>
            </a:r>
            <a:endParaRPr lang="zh-TW" altLang="en-US" sz="2400" dirty="0">
              <a:solidFill>
                <a:schemeClr val="bg1"/>
              </a:solidFill>
              <a:latin typeface="清松手寫體1" pitchFamily="2" charset="-120"/>
              <a:ea typeface="清松手寫體1" pitchFamily="2" charset="-120"/>
            </a:endParaRPr>
          </a:p>
        </p:txBody>
      </p:sp>
      <p:sp>
        <p:nvSpPr>
          <p:cNvPr id="2" name="投影片編號版面配置區 1"/>
          <p:cNvSpPr>
            <a:spLocks noGrp="1"/>
          </p:cNvSpPr>
          <p:nvPr>
            <p:ph type="sldNum" sz="quarter" idx="12"/>
          </p:nvPr>
        </p:nvSpPr>
        <p:spPr/>
        <p:txBody>
          <a:bodyPr/>
          <a:lstStyle/>
          <a:p>
            <a:fld id="{D148A95B-E78A-43D3-83C9-357D8C7DE65E}" type="slidenum">
              <a:rPr lang="zh-TW" altLang="en-US" smtClean="0"/>
              <a:t>43</a:t>
            </a:fld>
            <a:endParaRPr lang="zh-TW" altLang="en-US"/>
          </a:p>
        </p:txBody>
      </p:sp>
      <p:pic>
        <p:nvPicPr>
          <p:cNvPr id="7" name="圖片 6">
            <a:extLst>
              <a:ext uri="{FF2B5EF4-FFF2-40B4-BE49-F238E27FC236}">
                <a16:creationId xmlns:a16="http://schemas.microsoft.com/office/drawing/2014/main" id="{E5B52322-AA39-4541-89E7-A190DC7C83F3}"/>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5904500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58223B7D-637D-4991-8F9F-28546B1F11A1}"/>
              </a:ext>
            </a:extLst>
          </p:cNvPr>
          <p:cNvPicPr>
            <a:picLocks noChangeAspect="1"/>
          </p:cNvPicPr>
          <p:nvPr/>
        </p:nvPicPr>
        <p:blipFill>
          <a:blip r:embed="rId2"/>
          <a:stretch>
            <a:fillRect/>
          </a:stretch>
        </p:blipFill>
        <p:spPr>
          <a:xfrm>
            <a:off x="1752600" y="1370978"/>
            <a:ext cx="5465969" cy="4192028"/>
          </a:xfrm>
          <a:prstGeom prst="rect">
            <a:avLst/>
          </a:prstGeom>
        </p:spPr>
      </p:pic>
      <p:sp>
        <p:nvSpPr>
          <p:cNvPr id="5" name="矩形 4">
            <a:extLst>
              <a:ext uri="{FF2B5EF4-FFF2-40B4-BE49-F238E27FC236}">
                <a16:creationId xmlns:a16="http://schemas.microsoft.com/office/drawing/2014/main" id="{46FD626B-4301-45FE-A11B-44DF6C08E685}"/>
              </a:ext>
            </a:extLst>
          </p:cNvPr>
          <p:cNvSpPr/>
          <p:nvPr/>
        </p:nvSpPr>
        <p:spPr>
          <a:xfrm>
            <a:off x="2362200" y="4419600"/>
            <a:ext cx="2514600" cy="228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latin typeface="清松手寫體1" pitchFamily="2" charset="-120"/>
              <a:ea typeface="清松手寫體1" pitchFamily="2" charset="-120"/>
            </a:endParaRPr>
          </a:p>
        </p:txBody>
      </p:sp>
      <p:sp>
        <p:nvSpPr>
          <p:cNvPr id="13" name="矩形 12">
            <a:extLst>
              <a:ext uri="{FF2B5EF4-FFF2-40B4-BE49-F238E27FC236}">
                <a16:creationId xmlns:a16="http://schemas.microsoft.com/office/drawing/2014/main" id="{5602139C-8BB3-4D28-9CB4-647670B7B699}"/>
              </a:ext>
            </a:extLst>
          </p:cNvPr>
          <p:cNvSpPr/>
          <p:nvPr/>
        </p:nvSpPr>
        <p:spPr>
          <a:xfrm>
            <a:off x="381000" y="397381"/>
            <a:ext cx="3048000" cy="830997"/>
          </a:xfrm>
          <a:prstGeom prst="rect">
            <a:avLst/>
          </a:prstGeom>
          <a:solidFill>
            <a:schemeClr val="bg1">
              <a:lumMod val="50000"/>
            </a:schemeClr>
          </a:solidFill>
        </p:spPr>
        <p:txBody>
          <a:bodyPr wrap="square">
            <a:spAutoFit/>
          </a:bodyPr>
          <a:lstStyle/>
          <a:p>
            <a:pPr algn="ctr"/>
            <a:r>
              <a:rPr lang="en-US" altLang="zh-TW" sz="2400" dirty="0">
                <a:solidFill>
                  <a:schemeClr val="bg1"/>
                </a:solidFill>
                <a:latin typeface="清松手寫體1" pitchFamily="2" charset="-120"/>
                <a:ea typeface="清松手寫體1" pitchFamily="2" charset="-120"/>
              </a:rPr>
              <a:t>Developer Tools</a:t>
            </a:r>
            <a:r>
              <a:rPr lang="zh-TW" altLang="en-US" sz="2400" dirty="0">
                <a:solidFill>
                  <a:schemeClr val="bg1"/>
                </a:solidFill>
                <a:latin typeface="清松手寫體1" pitchFamily="2" charset="-120"/>
                <a:ea typeface="清松手寫體1" pitchFamily="2" charset="-120"/>
              </a:rPr>
              <a:t>實戰</a:t>
            </a:r>
            <a:endParaRPr lang="en-US" altLang="zh-TW" sz="2400" dirty="0">
              <a:solidFill>
                <a:schemeClr val="bg1"/>
              </a:solidFill>
              <a:latin typeface="清松手寫體1" pitchFamily="2" charset="-120"/>
              <a:ea typeface="清松手寫體1" pitchFamily="2" charset="-120"/>
            </a:endParaRPr>
          </a:p>
          <a:p>
            <a:pPr algn="ctr"/>
            <a:r>
              <a:rPr lang="en-US" altLang="zh-TW" sz="2400" dirty="0">
                <a:solidFill>
                  <a:schemeClr val="bg1"/>
                </a:solidFill>
                <a:latin typeface="清松手寫體1" pitchFamily="2" charset="-120"/>
                <a:ea typeface="清松手寫體1" pitchFamily="2" charset="-120"/>
              </a:rPr>
              <a:t>Web-CTF::web1  </a:t>
            </a:r>
            <a:endParaRPr lang="zh-TW" altLang="en-US" sz="2400" dirty="0">
              <a:solidFill>
                <a:schemeClr val="bg1"/>
              </a:solidFill>
              <a:latin typeface="清松手寫體1" pitchFamily="2" charset="-120"/>
              <a:ea typeface="清松手寫體1" pitchFamily="2" charset="-120"/>
            </a:endParaRPr>
          </a:p>
        </p:txBody>
      </p:sp>
      <p:sp>
        <p:nvSpPr>
          <p:cNvPr id="2" name="投影片編號版面配置區 1"/>
          <p:cNvSpPr>
            <a:spLocks noGrp="1"/>
          </p:cNvSpPr>
          <p:nvPr>
            <p:ph type="sldNum" sz="quarter" idx="12"/>
          </p:nvPr>
        </p:nvSpPr>
        <p:spPr/>
        <p:txBody>
          <a:bodyPr/>
          <a:lstStyle/>
          <a:p>
            <a:fld id="{D148A95B-E78A-43D3-83C9-357D8C7DE65E}" type="slidenum">
              <a:rPr lang="zh-TW" altLang="en-US" smtClean="0"/>
              <a:t>44</a:t>
            </a:fld>
            <a:endParaRPr lang="zh-TW" altLang="en-US"/>
          </a:p>
        </p:txBody>
      </p:sp>
      <p:pic>
        <p:nvPicPr>
          <p:cNvPr id="6" name="圖片 5">
            <a:extLst>
              <a:ext uri="{FF2B5EF4-FFF2-40B4-BE49-F238E27FC236}">
                <a16:creationId xmlns:a16="http://schemas.microsoft.com/office/drawing/2014/main" id="{E5B52322-AA39-4541-89E7-A190DC7C83F3}"/>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03723871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7F41AE83-CC58-45E8-A3E2-0DDF62056487}"/>
              </a:ext>
            </a:extLst>
          </p:cNvPr>
          <p:cNvPicPr>
            <a:picLocks noChangeAspect="1"/>
          </p:cNvPicPr>
          <p:nvPr/>
        </p:nvPicPr>
        <p:blipFill>
          <a:blip r:embed="rId2"/>
          <a:stretch>
            <a:fillRect/>
          </a:stretch>
        </p:blipFill>
        <p:spPr>
          <a:xfrm>
            <a:off x="1752600" y="1447800"/>
            <a:ext cx="5846270" cy="4489935"/>
          </a:xfrm>
          <a:prstGeom prst="rect">
            <a:avLst/>
          </a:prstGeom>
        </p:spPr>
      </p:pic>
      <p:sp>
        <p:nvSpPr>
          <p:cNvPr id="5" name="矩形 4">
            <a:extLst>
              <a:ext uri="{FF2B5EF4-FFF2-40B4-BE49-F238E27FC236}">
                <a16:creationId xmlns:a16="http://schemas.microsoft.com/office/drawing/2014/main" id="{46FD626B-4301-45FE-A11B-44DF6C08E685}"/>
              </a:ext>
            </a:extLst>
          </p:cNvPr>
          <p:cNvSpPr/>
          <p:nvPr/>
        </p:nvSpPr>
        <p:spPr>
          <a:xfrm>
            <a:off x="2786479" y="5181600"/>
            <a:ext cx="3124200" cy="381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latin typeface="清松手寫體1" pitchFamily="2" charset="-120"/>
              <a:ea typeface="清松手寫體1" pitchFamily="2" charset="-120"/>
            </a:endParaRPr>
          </a:p>
        </p:txBody>
      </p:sp>
      <p:sp>
        <p:nvSpPr>
          <p:cNvPr id="6" name="文字方塊 5">
            <a:extLst>
              <a:ext uri="{FF2B5EF4-FFF2-40B4-BE49-F238E27FC236}">
                <a16:creationId xmlns:a16="http://schemas.microsoft.com/office/drawing/2014/main" id="{7F3BE894-AAB9-4E83-B66F-B03B71DD4661}"/>
              </a:ext>
            </a:extLst>
          </p:cNvPr>
          <p:cNvSpPr txBox="1"/>
          <p:nvPr/>
        </p:nvSpPr>
        <p:spPr>
          <a:xfrm>
            <a:off x="4572000" y="551677"/>
            <a:ext cx="2646878" cy="584775"/>
          </a:xfrm>
          <a:prstGeom prst="rect">
            <a:avLst/>
          </a:prstGeom>
          <a:noFill/>
        </p:spPr>
        <p:txBody>
          <a:bodyPr wrap="none" rtlCol="0">
            <a:spAutoFit/>
          </a:bodyPr>
          <a:lstStyle/>
          <a:p>
            <a:r>
              <a:rPr lang="zh-TW" altLang="en-US" sz="3200" dirty="0">
                <a:latin typeface="清松手寫體1" pitchFamily="2" charset="-120"/>
                <a:ea typeface="清松手寫體1" pitchFamily="2" charset="-120"/>
              </a:rPr>
              <a:t>方法</a:t>
            </a:r>
            <a:r>
              <a:rPr lang="zh-TW" altLang="en-US" sz="3200" dirty="0" smtClean="0">
                <a:latin typeface="清松手寫體1" pitchFamily="2" charset="-120"/>
                <a:ea typeface="清松手寫體1" pitchFamily="2" charset="-120"/>
              </a:rPr>
              <a:t>二：檢查</a:t>
            </a:r>
            <a:endParaRPr lang="zh-TW" altLang="en-US" sz="3200" dirty="0">
              <a:latin typeface="清松手寫體1" pitchFamily="2" charset="-120"/>
              <a:ea typeface="清松手寫體1" pitchFamily="2" charset="-120"/>
            </a:endParaRPr>
          </a:p>
        </p:txBody>
      </p:sp>
      <p:sp>
        <p:nvSpPr>
          <p:cNvPr id="12" name="矩形 11">
            <a:extLst>
              <a:ext uri="{FF2B5EF4-FFF2-40B4-BE49-F238E27FC236}">
                <a16:creationId xmlns:a16="http://schemas.microsoft.com/office/drawing/2014/main" id="{5602139C-8BB3-4D28-9CB4-647670B7B699}"/>
              </a:ext>
            </a:extLst>
          </p:cNvPr>
          <p:cNvSpPr/>
          <p:nvPr/>
        </p:nvSpPr>
        <p:spPr>
          <a:xfrm>
            <a:off x="381000" y="397381"/>
            <a:ext cx="3048000" cy="830997"/>
          </a:xfrm>
          <a:prstGeom prst="rect">
            <a:avLst/>
          </a:prstGeom>
          <a:solidFill>
            <a:schemeClr val="bg1">
              <a:lumMod val="50000"/>
            </a:schemeClr>
          </a:solidFill>
        </p:spPr>
        <p:txBody>
          <a:bodyPr wrap="square">
            <a:spAutoFit/>
          </a:bodyPr>
          <a:lstStyle/>
          <a:p>
            <a:pPr algn="ctr"/>
            <a:r>
              <a:rPr lang="en-US" altLang="zh-TW" sz="2400" dirty="0">
                <a:solidFill>
                  <a:schemeClr val="bg1"/>
                </a:solidFill>
                <a:latin typeface="清松手寫體1" pitchFamily="2" charset="-120"/>
                <a:ea typeface="清松手寫體1" pitchFamily="2" charset="-120"/>
              </a:rPr>
              <a:t>Developer Tools</a:t>
            </a:r>
            <a:r>
              <a:rPr lang="zh-TW" altLang="en-US" sz="2400" dirty="0">
                <a:solidFill>
                  <a:schemeClr val="bg1"/>
                </a:solidFill>
                <a:latin typeface="清松手寫體1" pitchFamily="2" charset="-120"/>
                <a:ea typeface="清松手寫體1" pitchFamily="2" charset="-120"/>
              </a:rPr>
              <a:t>實戰</a:t>
            </a:r>
            <a:endParaRPr lang="en-US" altLang="zh-TW" sz="2400" dirty="0">
              <a:solidFill>
                <a:schemeClr val="bg1"/>
              </a:solidFill>
              <a:latin typeface="清松手寫體1" pitchFamily="2" charset="-120"/>
              <a:ea typeface="清松手寫體1" pitchFamily="2" charset="-120"/>
            </a:endParaRPr>
          </a:p>
          <a:p>
            <a:pPr algn="ctr"/>
            <a:r>
              <a:rPr lang="en-US" altLang="zh-TW" sz="2400" dirty="0">
                <a:solidFill>
                  <a:schemeClr val="bg1"/>
                </a:solidFill>
                <a:latin typeface="清松手寫體1" pitchFamily="2" charset="-120"/>
                <a:ea typeface="清松手寫體1" pitchFamily="2" charset="-120"/>
              </a:rPr>
              <a:t>Web-CTF::web1  </a:t>
            </a:r>
            <a:endParaRPr lang="zh-TW" altLang="en-US" sz="2400" dirty="0">
              <a:solidFill>
                <a:schemeClr val="bg1"/>
              </a:solidFill>
              <a:latin typeface="清松手寫體1" pitchFamily="2" charset="-120"/>
              <a:ea typeface="清松手寫體1" pitchFamily="2" charset="-120"/>
            </a:endParaRPr>
          </a:p>
        </p:txBody>
      </p:sp>
      <p:sp>
        <p:nvSpPr>
          <p:cNvPr id="2" name="投影片編號版面配置區 1"/>
          <p:cNvSpPr>
            <a:spLocks noGrp="1"/>
          </p:cNvSpPr>
          <p:nvPr>
            <p:ph type="sldNum" sz="quarter" idx="12"/>
          </p:nvPr>
        </p:nvSpPr>
        <p:spPr/>
        <p:txBody>
          <a:bodyPr/>
          <a:lstStyle/>
          <a:p>
            <a:fld id="{D148A95B-E78A-43D3-83C9-357D8C7DE65E}" type="slidenum">
              <a:rPr lang="zh-TW" altLang="en-US" smtClean="0"/>
              <a:t>45</a:t>
            </a:fld>
            <a:endParaRPr lang="zh-TW" altLang="en-US"/>
          </a:p>
        </p:txBody>
      </p:sp>
      <p:pic>
        <p:nvPicPr>
          <p:cNvPr id="7" name="圖片 6">
            <a:extLst>
              <a:ext uri="{FF2B5EF4-FFF2-40B4-BE49-F238E27FC236}">
                <a16:creationId xmlns:a16="http://schemas.microsoft.com/office/drawing/2014/main" id="{E5B52322-AA39-4541-89E7-A190DC7C83F3}"/>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09259763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BEA95C11-3A25-46A0-B4A0-0AD997D4EE43}"/>
              </a:ext>
            </a:extLst>
          </p:cNvPr>
          <p:cNvPicPr>
            <a:picLocks noChangeAspect="1"/>
          </p:cNvPicPr>
          <p:nvPr/>
        </p:nvPicPr>
        <p:blipFill rotWithShape="1">
          <a:blip r:embed="rId2"/>
          <a:srcRect t="53248" r="63539" b="29719"/>
          <a:stretch/>
        </p:blipFill>
        <p:spPr>
          <a:xfrm>
            <a:off x="553998" y="2455125"/>
            <a:ext cx="8179374" cy="2069760"/>
          </a:xfrm>
          <a:prstGeom prst="rect">
            <a:avLst/>
          </a:prstGeom>
          <a:ln>
            <a:solidFill>
              <a:schemeClr val="tx1"/>
            </a:solidFill>
          </a:ln>
        </p:spPr>
      </p:pic>
      <p:sp>
        <p:nvSpPr>
          <p:cNvPr id="5" name="矩形 4">
            <a:extLst>
              <a:ext uri="{FF2B5EF4-FFF2-40B4-BE49-F238E27FC236}">
                <a16:creationId xmlns:a16="http://schemas.microsoft.com/office/drawing/2014/main" id="{46FD626B-4301-45FE-A11B-44DF6C08E685}"/>
              </a:ext>
            </a:extLst>
          </p:cNvPr>
          <p:cNvSpPr/>
          <p:nvPr/>
        </p:nvSpPr>
        <p:spPr>
          <a:xfrm>
            <a:off x="914400" y="3657600"/>
            <a:ext cx="2819400"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latin typeface="清松手寫體1" pitchFamily="2" charset="-120"/>
              <a:ea typeface="清松手寫體1" pitchFamily="2" charset="-120"/>
            </a:endParaRPr>
          </a:p>
        </p:txBody>
      </p:sp>
      <p:sp>
        <p:nvSpPr>
          <p:cNvPr id="12" name="矩形 11">
            <a:extLst>
              <a:ext uri="{FF2B5EF4-FFF2-40B4-BE49-F238E27FC236}">
                <a16:creationId xmlns:a16="http://schemas.microsoft.com/office/drawing/2014/main" id="{5602139C-8BB3-4D28-9CB4-647670B7B699}"/>
              </a:ext>
            </a:extLst>
          </p:cNvPr>
          <p:cNvSpPr/>
          <p:nvPr/>
        </p:nvSpPr>
        <p:spPr>
          <a:xfrm>
            <a:off x="381000" y="397381"/>
            <a:ext cx="3048000" cy="830997"/>
          </a:xfrm>
          <a:prstGeom prst="rect">
            <a:avLst/>
          </a:prstGeom>
          <a:solidFill>
            <a:schemeClr val="bg1">
              <a:lumMod val="50000"/>
            </a:schemeClr>
          </a:solidFill>
        </p:spPr>
        <p:txBody>
          <a:bodyPr wrap="square">
            <a:spAutoFit/>
          </a:bodyPr>
          <a:lstStyle/>
          <a:p>
            <a:pPr algn="ctr"/>
            <a:r>
              <a:rPr lang="en-US" altLang="zh-TW" sz="2400" dirty="0">
                <a:solidFill>
                  <a:schemeClr val="bg1"/>
                </a:solidFill>
                <a:latin typeface="清松手寫體1" pitchFamily="2" charset="-120"/>
                <a:ea typeface="清松手寫體1" pitchFamily="2" charset="-120"/>
              </a:rPr>
              <a:t>Developer Tools</a:t>
            </a:r>
            <a:r>
              <a:rPr lang="zh-TW" altLang="en-US" sz="2400" dirty="0">
                <a:solidFill>
                  <a:schemeClr val="bg1"/>
                </a:solidFill>
                <a:latin typeface="清松手寫體1" pitchFamily="2" charset="-120"/>
                <a:ea typeface="清松手寫體1" pitchFamily="2" charset="-120"/>
              </a:rPr>
              <a:t>實戰</a:t>
            </a:r>
            <a:endParaRPr lang="en-US" altLang="zh-TW" sz="2400" dirty="0">
              <a:solidFill>
                <a:schemeClr val="bg1"/>
              </a:solidFill>
              <a:latin typeface="清松手寫體1" pitchFamily="2" charset="-120"/>
              <a:ea typeface="清松手寫體1" pitchFamily="2" charset="-120"/>
            </a:endParaRPr>
          </a:p>
          <a:p>
            <a:pPr algn="ctr"/>
            <a:r>
              <a:rPr lang="en-US" altLang="zh-TW" sz="2400" dirty="0">
                <a:solidFill>
                  <a:schemeClr val="bg1"/>
                </a:solidFill>
                <a:latin typeface="清松手寫體1" pitchFamily="2" charset="-120"/>
                <a:ea typeface="清松手寫體1" pitchFamily="2" charset="-120"/>
              </a:rPr>
              <a:t>Web-CTF::web1  </a:t>
            </a:r>
            <a:endParaRPr lang="zh-TW" altLang="en-US" sz="2400" dirty="0">
              <a:solidFill>
                <a:schemeClr val="bg1"/>
              </a:solidFill>
              <a:latin typeface="清松手寫體1" pitchFamily="2" charset="-120"/>
              <a:ea typeface="清松手寫體1" pitchFamily="2" charset="-120"/>
            </a:endParaRPr>
          </a:p>
        </p:txBody>
      </p:sp>
      <p:sp>
        <p:nvSpPr>
          <p:cNvPr id="2" name="投影片編號版面配置區 1"/>
          <p:cNvSpPr>
            <a:spLocks noGrp="1"/>
          </p:cNvSpPr>
          <p:nvPr>
            <p:ph type="sldNum" sz="quarter" idx="12"/>
          </p:nvPr>
        </p:nvSpPr>
        <p:spPr/>
        <p:txBody>
          <a:bodyPr/>
          <a:lstStyle/>
          <a:p>
            <a:fld id="{D148A95B-E78A-43D3-83C9-357D8C7DE65E}" type="slidenum">
              <a:rPr lang="zh-TW" altLang="en-US" smtClean="0"/>
              <a:t>46</a:t>
            </a:fld>
            <a:endParaRPr lang="zh-TW" altLang="en-US"/>
          </a:p>
        </p:txBody>
      </p:sp>
      <p:pic>
        <p:nvPicPr>
          <p:cNvPr id="6" name="圖片 5">
            <a:extLst>
              <a:ext uri="{FF2B5EF4-FFF2-40B4-BE49-F238E27FC236}">
                <a16:creationId xmlns:a16="http://schemas.microsoft.com/office/drawing/2014/main" id="{E5B52322-AA39-4541-89E7-A190DC7C83F3}"/>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95098997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602139C-8BB3-4D28-9CB4-647670B7B699}"/>
              </a:ext>
            </a:extLst>
          </p:cNvPr>
          <p:cNvSpPr/>
          <p:nvPr/>
        </p:nvSpPr>
        <p:spPr>
          <a:xfrm>
            <a:off x="530915" y="1302087"/>
            <a:ext cx="2550953" cy="461665"/>
          </a:xfrm>
          <a:prstGeom prst="rect">
            <a:avLst/>
          </a:prstGeom>
          <a:solidFill>
            <a:schemeClr val="bg1">
              <a:lumMod val="50000"/>
            </a:schemeClr>
          </a:solidFill>
        </p:spPr>
        <p:txBody>
          <a:bodyPr wrap="square">
            <a:spAutoFit/>
          </a:bodyPr>
          <a:lstStyle/>
          <a:p>
            <a:pPr algn="ctr"/>
            <a:r>
              <a:rPr lang="zh-TW" altLang="en-US" sz="2400" dirty="0">
                <a:solidFill>
                  <a:schemeClr val="bg1"/>
                </a:solidFill>
                <a:latin typeface="清松手寫體1" pitchFamily="2" charset="-120"/>
                <a:ea typeface="清松手寫體1" pitchFamily="2" charset="-120"/>
              </a:rPr>
              <a:t>網站</a:t>
            </a:r>
            <a:r>
              <a:rPr lang="en-US" altLang="zh-TW" sz="2400" dirty="0">
                <a:solidFill>
                  <a:schemeClr val="bg1"/>
                </a:solidFill>
                <a:latin typeface="清松手寫體1" pitchFamily="2" charset="-120"/>
                <a:ea typeface="清松手寫體1" pitchFamily="2" charset="-120"/>
              </a:rPr>
              <a:t>Robots.txt</a:t>
            </a:r>
            <a:endParaRPr lang="zh-TW" altLang="en-US" sz="2400" dirty="0">
              <a:solidFill>
                <a:schemeClr val="bg1"/>
              </a:solidFill>
              <a:latin typeface="清松手寫體1" pitchFamily="2" charset="-120"/>
              <a:ea typeface="清松手寫體1" pitchFamily="2" charset="-120"/>
            </a:endParaRPr>
          </a:p>
        </p:txBody>
      </p:sp>
      <p:sp>
        <p:nvSpPr>
          <p:cNvPr id="17" name="矩形 16">
            <a:extLst>
              <a:ext uri="{FF2B5EF4-FFF2-40B4-BE49-F238E27FC236}">
                <a16:creationId xmlns:a16="http://schemas.microsoft.com/office/drawing/2014/main" id="{AEBB903F-7B24-4CAA-A53E-EA01BD2F5CCB}"/>
              </a:ext>
            </a:extLst>
          </p:cNvPr>
          <p:cNvSpPr/>
          <p:nvPr/>
        </p:nvSpPr>
        <p:spPr>
          <a:xfrm>
            <a:off x="530915" y="2455851"/>
            <a:ext cx="5565085" cy="224676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214308" indent="-214308">
              <a:spcBef>
                <a:spcPts val="750"/>
              </a:spcBef>
              <a:buFont typeface="Wingdings" panose="05000000000000000000" pitchFamily="2" charset="2"/>
              <a:buChar char="Ø"/>
            </a:pPr>
            <a:r>
              <a:rPr lang="en-US" altLang="zh-TW" sz="2000" b="1" dirty="0">
                <a:latin typeface="清松手寫體1" pitchFamily="2" charset="-120"/>
                <a:ea typeface="清松手寫體1" pitchFamily="2" charset="-120"/>
              </a:rPr>
              <a:t>Robots.txt</a:t>
            </a:r>
            <a:r>
              <a:rPr lang="zh-TW" altLang="en-US" sz="2000" b="1" dirty="0">
                <a:latin typeface="清松手寫體1" pitchFamily="2" charset="-120"/>
                <a:ea typeface="清松手寫體1" pitchFamily="2" charset="-120"/>
              </a:rPr>
              <a:t>是</a:t>
            </a:r>
            <a:r>
              <a:rPr lang="zh-TW" altLang="en-US" sz="2000" b="1" u="sng" dirty="0">
                <a:solidFill>
                  <a:srgbClr val="7030A0"/>
                </a:solidFill>
                <a:effectLst>
                  <a:outerShdw blurRad="38100" dist="38100" dir="2700000" algn="tl">
                    <a:srgbClr val="000000">
                      <a:alpha val="43137"/>
                    </a:srgbClr>
                  </a:outerShdw>
                </a:effectLst>
                <a:latin typeface="清松手寫體1" pitchFamily="2" charset="-120"/>
                <a:ea typeface="清松手寫體1" pitchFamily="2" charset="-120"/>
              </a:rPr>
              <a:t>存放於網站根目錄下的文字檔</a:t>
            </a:r>
            <a:r>
              <a:rPr lang="zh-TW" altLang="en-US" sz="2000" dirty="0">
                <a:latin typeface="清松手寫體1" pitchFamily="2" charset="-120"/>
                <a:ea typeface="清松手寫體1" pitchFamily="2" charset="-120"/>
              </a:rPr>
              <a:t>。</a:t>
            </a:r>
            <a:r>
              <a:rPr lang="en-US" altLang="zh-TW" sz="2000" dirty="0">
                <a:latin typeface="清松手寫體1" pitchFamily="2" charset="-120"/>
                <a:ea typeface="清松手寫體1" pitchFamily="2" charset="-120"/>
              </a:rPr>
              <a:t/>
            </a:r>
            <a:br>
              <a:rPr lang="en-US" altLang="zh-TW" sz="2000" dirty="0">
                <a:latin typeface="清松手寫體1" pitchFamily="2" charset="-120"/>
                <a:ea typeface="清松手寫體1" pitchFamily="2" charset="-120"/>
              </a:rPr>
            </a:br>
            <a:endParaRPr lang="en-US" altLang="zh-TW" sz="2000" b="1" dirty="0">
              <a:solidFill>
                <a:srgbClr val="FF0000"/>
              </a:solidFill>
              <a:effectLst>
                <a:outerShdw blurRad="38100" dist="38100" dir="2700000" algn="tl">
                  <a:srgbClr val="000000">
                    <a:alpha val="43137"/>
                  </a:srgbClr>
                </a:outerShdw>
              </a:effectLst>
              <a:latin typeface="清松手寫體1" pitchFamily="2" charset="-120"/>
              <a:ea typeface="清松手寫體1" pitchFamily="2" charset="-120"/>
            </a:endParaRPr>
          </a:p>
          <a:p>
            <a:pPr marL="214308" indent="-214308">
              <a:spcBef>
                <a:spcPts val="750"/>
              </a:spcBef>
              <a:buFont typeface="Wingdings" panose="05000000000000000000" pitchFamily="2" charset="2"/>
              <a:buChar char="Ø"/>
            </a:pPr>
            <a:r>
              <a:rPr lang="en-US" altLang="zh-TW" sz="2000" dirty="0">
                <a:latin typeface="清松手寫體1" pitchFamily="2" charset="-120"/>
                <a:ea typeface="清松手寫體1" pitchFamily="2" charset="-120"/>
              </a:rPr>
              <a:t>Robots.txt</a:t>
            </a:r>
            <a:r>
              <a:rPr lang="zh-TW" altLang="en-US" sz="2000" dirty="0">
                <a:latin typeface="清松手寫體1" pitchFamily="2" charset="-120"/>
                <a:ea typeface="清松手寫體1" pitchFamily="2" charset="-120"/>
              </a:rPr>
              <a:t>的主要功能是告訴</a:t>
            </a:r>
            <a:r>
              <a:rPr lang="zh-TW" altLang="en-US" sz="2000" dirty="0" smtClean="0">
                <a:latin typeface="清松手寫體1" pitchFamily="2" charset="-120"/>
                <a:ea typeface="清松手寫體1" pitchFamily="2" charset="-120"/>
              </a:rPr>
              <a:t>網路蜘蛛，網站  </a:t>
            </a:r>
            <a:r>
              <a:rPr lang="zh-TW" altLang="en-US" sz="2000" dirty="0">
                <a:latin typeface="清松手寫體1" pitchFamily="2" charset="-120"/>
                <a:ea typeface="清松手寫體1" pitchFamily="2" charset="-120"/>
              </a:rPr>
              <a:t>的哪些內容</a:t>
            </a:r>
            <a:r>
              <a:rPr lang="en-US" altLang="zh-TW" sz="2000" dirty="0">
                <a:latin typeface="清松手寫體1" pitchFamily="2" charset="-120"/>
                <a:ea typeface="清松手寫體1" pitchFamily="2" charset="-120"/>
              </a:rPr>
              <a:t>(URL)</a:t>
            </a:r>
            <a:r>
              <a:rPr lang="zh-TW" altLang="en-US" sz="2000" dirty="0">
                <a:latin typeface="清松手寫體1" pitchFamily="2" charset="-120"/>
                <a:ea typeface="清松手寫體1" pitchFamily="2" charset="-120"/>
              </a:rPr>
              <a:t>是</a:t>
            </a:r>
            <a:r>
              <a:rPr lang="zh-TW" altLang="en-US" sz="2000" b="1" dirty="0">
                <a:solidFill>
                  <a:srgbClr val="FF0000"/>
                </a:solidFill>
                <a:effectLst>
                  <a:outerShdw blurRad="38100" dist="38100" dir="2700000" algn="tl">
                    <a:srgbClr val="000000">
                      <a:alpha val="43137"/>
                    </a:srgbClr>
                  </a:outerShdw>
                </a:effectLst>
                <a:latin typeface="清松手寫體1" pitchFamily="2" charset="-120"/>
                <a:ea typeface="清松手寫體1" pitchFamily="2" charset="-120"/>
              </a:rPr>
              <a:t>不</a:t>
            </a:r>
            <a:r>
              <a:rPr lang="zh-TW" altLang="en-US" sz="2000" b="1" dirty="0" smtClean="0">
                <a:solidFill>
                  <a:srgbClr val="FF0000"/>
                </a:solidFill>
                <a:effectLst>
                  <a:outerShdw blurRad="38100" dist="38100" dir="2700000" algn="tl">
                    <a:srgbClr val="000000">
                      <a:alpha val="43137"/>
                    </a:srgbClr>
                  </a:outerShdw>
                </a:effectLst>
                <a:latin typeface="清松手寫體1" pitchFamily="2" charset="-120"/>
                <a:ea typeface="清松手寫體1" pitchFamily="2" charset="-120"/>
              </a:rPr>
              <a:t>應該</a:t>
            </a:r>
            <a:r>
              <a:rPr lang="zh-TW" altLang="en-US" sz="2000" dirty="0" smtClean="0">
                <a:latin typeface="清松手寫體1" pitchFamily="2" charset="-120"/>
                <a:ea typeface="清松手寫體1" pitchFamily="2" charset="-120"/>
              </a:rPr>
              <a:t>被</a:t>
            </a:r>
            <a:r>
              <a:rPr lang="zh-TW" altLang="en-US" sz="2000" dirty="0">
                <a:latin typeface="清松手寫體1" pitchFamily="2" charset="-120"/>
                <a:ea typeface="清松手寫體1" pitchFamily="2" charset="-120"/>
              </a:rPr>
              <a:t>取得的。</a:t>
            </a:r>
            <a:endParaRPr lang="en-US" altLang="zh-TW" sz="2000" dirty="0">
              <a:latin typeface="清松手寫體1" pitchFamily="2" charset="-120"/>
              <a:ea typeface="清松手寫體1" pitchFamily="2" charset="-120"/>
            </a:endParaRPr>
          </a:p>
          <a:p>
            <a:pPr marL="214308" indent="-214308">
              <a:spcBef>
                <a:spcPts val="750"/>
              </a:spcBef>
              <a:buFont typeface="Wingdings" panose="05000000000000000000" pitchFamily="2" charset="2"/>
              <a:buChar char="Ø"/>
            </a:pPr>
            <a:endParaRPr lang="en-US" altLang="zh-TW" sz="2000" dirty="0">
              <a:latin typeface="清松手寫體1" pitchFamily="2" charset="-120"/>
              <a:ea typeface="清松手寫體1" pitchFamily="2" charset="-120"/>
            </a:endParaRPr>
          </a:p>
          <a:p>
            <a:pPr marL="214308" indent="-214308">
              <a:spcBef>
                <a:spcPts val="750"/>
              </a:spcBef>
              <a:buFont typeface="Wingdings" panose="05000000000000000000" pitchFamily="2" charset="2"/>
              <a:buChar char="Ø"/>
            </a:pPr>
            <a:r>
              <a:rPr lang="zh-TW" altLang="en-US" sz="2000" dirty="0">
                <a:latin typeface="清松手寫體1" pitchFamily="2" charset="-120"/>
                <a:ea typeface="清松手寫體1" pitchFamily="2" charset="-120"/>
              </a:rPr>
              <a:t>駭客常利用上述特性取得網站機密目錄。</a:t>
            </a:r>
            <a:endParaRPr lang="en-US" altLang="zh-TW" sz="2000" dirty="0">
              <a:latin typeface="清松手寫體1" pitchFamily="2" charset="-120"/>
              <a:ea typeface="清松手寫體1" pitchFamily="2" charset="-120"/>
            </a:endParaRPr>
          </a:p>
        </p:txBody>
      </p:sp>
      <p:sp>
        <p:nvSpPr>
          <p:cNvPr id="3" name="矩形 2">
            <a:extLst>
              <a:ext uri="{FF2B5EF4-FFF2-40B4-BE49-F238E27FC236}">
                <a16:creationId xmlns:a16="http://schemas.microsoft.com/office/drawing/2014/main" id="{D322EF09-4313-4808-9256-F65077AAA011}"/>
              </a:ext>
            </a:extLst>
          </p:cNvPr>
          <p:cNvSpPr/>
          <p:nvPr/>
        </p:nvSpPr>
        <p:spPr>
          <a:xfrm>
            <a:off x="3060266" y="1194877"/>
            <a:ext cx="1951175" cy="400110"/>
          </a:xfrm>
          <a:prstGeom prst="rect">
            <a:avLst/>
          </a:prstGeom>
        </p:spPr>
        <p:txBody>
          <a:bodyPr wrap="none">
            <a:spAutoFit/>
          </a:bodyPr>
          <a:lstStyle/>
          <a:p>
            <a:r>
              <a:rPr lang="en-US" altLang="zh-TW" sz="2000" dirty="0">
                <a:latin typeface="清松手寫體1" pitchFamily="2" charset="-120"/>
                <a:ea typeface="清松手寫體1" pitchFamily="2" charset="-120"/>
              </a:rPr>
              <a:t>Robots.txt</a:t>
            </a:r>
            <a:r>
              <a:rPr lang="zh-TW" altLang="en-US" sz="2000" dirty="0">
                <a:latin typeface="清松手寫體1" pitchFamily="2" charset="-120"/>
                <a:ea typeface="清松手寫體1" pitchFamily="2" charset="-120"/>
              </a:rPr>
              <a:t>參考：</a:t>
            </a:r>
            <a:endParaRPr lang="en-US" altLang="zh-TW" sz="2000" dirty="0">
              <a:latin typeface="清松手寫體1" pitchFamily="2" charset="-120"/>
              <a:ea typeface="清松手寫體1" pitchFamily="2" charset="-120"/>
            </a:endParaRPr>
          </a:p>
        </p:txBody>
      </p:sp>
      <p:sp>
        <p:nvSpPr>
          <p:cNvPr id="9" name="矩形 8">
            <a:extLst>
              <a:ext uri="{FF2B5EF4-FFF2-40B4-BE49-F238E27FC236}">
                <a16:creationId xmlns:a16="http://schemas.microsoft.com/office/drawing/2014/main" id="{E405396D-C97A-47AE-A6E3-9BF2ACD1139E}"/>
              </a:ext>
            </a:extLst>
          </p:cNvPr>
          <p:cNvSpPr/>
          <p:nvPr/>
        </p:nvSpPr>
        <p:spPr>
          <a:xfrm>
            <a:off x="3060266" y="1499490"/>
            <a:ext cx="4035079" cy="400110"/>
          </a:xfrm>
          <a:prstGeom prst="rect">
            <a:avLst/>
          </a:prstGeom>
        </p:spPr>
        <p:txBody>
          <a:bodyPr wrap="none">
            <a:spAutoFit/>
          </a:bodyPr>
          <a:lstStyle/>
          <a:p>
            <a:r>
              <a:rPr lang="en-US" altLang="zh-TW" sz="2000" dirty="0">
                <a:latin typeface="清松手寫體1" pitchFamily="2" charset="-120"/>
                <a:ea typeface="清松手寫體1" pitchFamily="2" charset="-120"/>
              </a:rPr>
              <a:t>https://zh.wikipedia.org/wiki/Robots.txt</a:t>
            </a:r>
            <a:endParaRPr lang="zh-TW" altLang="en-US" sz="2000" dirty="0">
              <a:latin typeface="清松手寫體1" pitchFamily="2" charset="-120"/>
              <a:ea typeface="清松手寫體1" pitchFamily="2" charset="-120"/>
            </a:endParaRPr>
          </a:p>
        </p:txBody>
      </p:sp>
      <p:sp>
        <p:nvSpPr>
          <p:cNvPr id="5" name="矩形 4">
            <a:extLst>
              <a:ext uri="{FF2B5EF4-FFF2-40B4-BE49-F238E27FC236}">
                <a16:creationId xmlns:a16="http://schemas.microsoft.com/office/drawing/2014/main" id="{C54D710E-32E9-45C8-BDA7-0BEB02454CB0}"/>
              </a:ext>
            </a:extLst>
          </p:cNvPr>
          <p:cNvSpPr/>
          <p:nvPr/>
        </p:nvSpPr>
        <p:spPr>
          <a:xfrm>
            <a:off x="6096000" y="3200790"/>
            <a:ext cx="2819400" cy="1569660"/>
          </a:xfrm>
          <a:prstGeom prst="rect">
            <a:avLst/>
          </a:prstGeom>
          <a:ln>
            <a:noFill/>
          </a:ln>
        </p:spPr>
        <p:txBody>
          <a:bodyPr wrap="square">
            <a:spAutoFit/>
          </a:bodyPr>
          <a:lstStyle/>
          <a:p>
            <a:r>
              <a:rPr lang="en-US" altLang="zh-TW" sz="2400" dirty="0"/>
              <a:t>User-agent: *</a:t>
            </a:r>
          </a:p>
          <a:p>
            <a:r>
              <a:rPr lang="en-US" altLang="zh-TW" sz="2400" dirty="0"/>
              <a:t>Disallow: /admin/</a:t>
            </a:r>
          </a:p>
          <a:p>
            <a:r>
              <a:rPr lang="en-US" altLang="zh-TW" sz="2400" dirty="0"/>
              <a:t>Disallow: /images/</a:t>
            </a:r>
          </a:p>
          <a:p>
            <a:r>
              <a:rPr lang="en-US" altLang="zh-TW" sz="2400" dirty="0"/>
              <a:t>Disallow: /security/</a:t>
            </a:r>
          </a:p>
        </p:txBody>
      </p:sp>
      <p:sp>
        <p:nvSpPr>
          <p:cNvPr id="6" name="文字方塊 5">
            <a:extLst>
              <a:ext uri="{FF2B5EF4-FFF2-40B4-BE49-F238E27FC236}">
                <a16:creationId xmlns:a16="http://schemas.microsoft.com/office/drawing/2014/main" id="{3F6120BB-9507-4F23-8A7E-D07D5B920D06}"/>
              </a:ext>
            </a:extLst>
          </p:cNvPr>
          <p:cNvSpPr txBox="1"/>
          <p:nvPr/>
        </p:nvSpPr>
        <p:spPr>
          <a:xfrm>
            <a:off x="6096000" y="2236993"/>
            <a:ext cx="3060453" cy="954107"/>
          </a:xfrm>
          <a:prstGeom prst="rect">
            <a:avLst/>
          </a:prstGeom>
          <a:noFill/>
        </p:spPr>
        <p:txBody>
          <a:bodyPr wrap="none" rtlCol="0">
            <a:spAutoFit/>
          </a:bodyPr>
          <a:lstStyle/>
          <a:p>
            <a:pPr algn="ctr"/>
            <a:r>
              <a:rPr lang="en-US" altLang="zh-TW" sz="2800" dirty="0">
                <a:latin typeface="清松手寫體1" panose="02020500000000000000" charset="-120"/>
                <a:ea typeface="清松手寫體1" panose="02020500000000000000" charset="-120"/>
              </a:rPr>
              <a:t>Robots.txt</a:t>
            </a:r>
            <a:r>
              <a:rPr lang="zh-TW" altLang="en-US" sz="2800" dirty="0">
                <a:latin typeface="清松手寫體1" panose="02020500000000000000" charset="-120"/>
                <a:ea typeface="清松手寫體1" panose="02020500000000000000" charset="-120"/>
              </a:rPr>
              <a:t>範例</a:t>
            </a:r>
            <a:endParaRPr lang="en-US" altLang="zh-TW" sz="2800" dirty="0">
              <a:latin typeface="清松手寫體1" panose="02020500000000000000" charset="-120"/>
              <a:ea typeface="清松手寫體1" panose="02020500000000000000" charset="-120"/>
            </a:endParaRPr>
          </a:p>
          <a:p>
            <a:pPr algn="ctr"/>
            <a:r>
              <a:rPr lang="en-US" altLang="zh-TW" sz="2800" dirty="0">
                <a:latin typeface="清松手寫體1" panose="02020500000000000000" charset="-120"/>
                <a:ea typeface="清松手寫體1" panose="02020500000000000000" charset="-120"/>
              </a:rPr>
              <a:t>(</a:t>
            </a:r>
            <a:r>
              <a:rPr lang="zh-TW" altLang="en-US" sz="1600" dirty="0">
                <a:latin typeface="清松手寫體1" panose="02020500000000000000" charset="-120"/>
                <a:ea typeface="清松手寫體1" panose="02020500000000000000" charset="-120"/>
              </a:rPr>
              <a:t>禁止所有機器人造訪特定目錄</a:t>
            </a:r>
            <a:r>
              <a:rPr lang="en-US" altLang="zh-TW" sz="2800" dirty="0">
                <a:latin typeface="清松手寫體1" panose="02020500000000000000" charset="-120"/>
                <a:ea typeface="清松手寫體1" panose="02020500000000000000" charset="-120"/>
              </a:rPr>
              <a:t>)</a:t>
            </a:r>
            <a:endParaRPr lang="zh-TW" altLang="en-US" sz="2800" dirty="0">
              <a:latin typeface="清松手寫體1" panose="02020500000000000000" charset="-120"/>
              <a:ea typeface="清松手寫體1" panose="02020500000000000000" charset="-120"/>
            </a:endParaRPr>
          </a:p>
        </p:txBody>
      </p:sp>
      <p:sp>
        <p:nvSpPr>
          <p:cNvPr id="4" name="投影片編號版面配置區 3"/>
          <p:cNvSpPr>
            <a:spLocks noGrp="1"/>
          </p:cNvSpPr>
          <p:nvPr>
            <p:ph type="sldNum" sz="quarter" idx="12"/>
          </p:nvPr>
        </p:nvSpPr>
        <p:spPr/>
        <p:txBody>
          <a:bodyPr/>
          <a:lstStyle/>
          <a:p>
            <a:fld id="{D148A95B-E78A-43D3-83C9-357D8C7DE65E}" type="slidenum">
              <a:rPr lang="zh-TW" altLang="en-US" smtClean="0"/>
              <a:t>47</a:t>
            </a:fld>
            <a:endParaRPr lang="zh-TW" altLang="en-US"/>
          </a:p>
        </p:txBody>
      </p:sp>
      <p:pic>
        <p:nvPicPr>
          <p:cNvPr id="10" name="圖片 9">
            <a:extLst>
              <a:ext uri="{FF2B5EF4-FFF2-40B4-BE49-F238E27FC236}">
                <a16:creationId xmlns:a16="http://schemas.microsoft.com/office/drawing/2014/main" id="{E5B52322-AA39-4541-89E7-A190DC7C83F3}"/>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34175344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5602139C-8BB3-4D28-9CB4-647670B7B699}"/>
              </a:ext>
            </a:extLst>
          </p:cNvPr>
          <p:cNvSpPr/>
          <p:nvPr/>
        </p:nvSpPr>
        <p:spPr>
          <a:xfrm>
            <a:off x="530914" y="1065101"/>
            <a:ext cx="3048000" cy="830997"/>
          </a:xfrm>
          <a:prstGeom prst="rect">
            <a:avLst/>
          </a:prstGeom>
          <a:solidFill>
            <a:schemeClr val="bg1">
              <a:lumMod val="50000"/>
            </a:schemeClr>
          </a:solidFill>
        </p:spPr>
        <p:txBody>
          <a:bodyPr wrap="square">
            <a:spAutoFit/>
          </a:bodyPr>
          <a:lstStyle/>
          <a:p>
            <a:pPr algn="ctr"/>
            <a:r>
              <a:rPr lang="en-US" altLang="zh-TW" sz="2400" dirty="0">
                <a:solidFill>
                  <a:schemeClr val="bg1"/>
                </a:solidFill>
                <a:latin typeface="清松手寫體1" pitchFamily="2" charset="-120"/>
                <a:ea typeface="清松手寫體1" pitchFamily="2" charset="-120"/>
              </a:rPr>
              <a:t>Web-CTF::</a:t>
            </a:r>
            <a:r>
              <a:rPr lang="en-US" altLang="zh-TW" sz="2400" dirty="0" smtClean="0">
                <a:solidFill>
                  <a:schemeClr val="bg1"/>
                </a:solidFill>
                <a:latin typeface="清松手寫體1" pitchFamily="2" charset="-120"/>
                <a:ea typeface="清松手寫體1" pitchFamily="2" charset="-120"/>
              </a:rPr>
              <a:t>web2</a:t>
            </a:r>
          </a:p>
          <a:p>
            <a:pPr algn="ctr"/>
            <a:r>
              <a:rPr lang="en-US" altLang="zh-TW" sz="2400" dirty="0">
                <a:solidFill>
                  <a:schemeClr val="bg1"/>
                </a:solidFill>
                <a:latin typeface="清松手寫體1" pitchFamily="2" charset="-120"/>
                <a:ea typeface="清松手寫體1" pitchFamily="2" charset="-120"/>
              </a:rPr>
              <a:t>Easy_Robots.txt  </a:t>
            </a:r>
            <a:endParaRPr lang="zh-TW" altLang="en-US" sz="2400" dirty="0">
              <a:solidFill>
                <a:schemeClr val="bg1"/>
              </a:solidFill>
              <a:latin typeface="清松手寫體1" pitchFamily="2" charset="-120"/>
              <a:ea typeface="清松手寫體1" pitchFamily="2" charset="-120"/>
            </a:endParaRPr>
          </a:p>
        </p:txBody>
      </p:sp>
      <p:sp>
        <p:nvSpPr>
          <p:cNvPr id="11" name="矩形 10">
            <a:extLst>
              <a:ext uri="{FF2B5EF4-FFF2-40B4-BE49-F238E27FC236}">
                <a16:creationId xmlns:a16="http://schemas.microsoft.com/office/drawing/2014/main" id="{A147D756-5D92-43CF-8B4E-8B84817AEB02}"/>
              </a:ext>
            </a:extLst>
          </p:cNvPr>
          <p:cNvSpPr/>
          <p:nvPr/>
        </p:nvSpPr>
        <p:spPr>
          <a:xfrm>
            <a:off x="501448" y="2099775"/>
            <a:ext cx="4391717" cy="3693319"/>
          </a:xfrm>
          <a:prstGeom prst="rect">
            <a:avLst/>
          </a:prstGeom>
        </p:spPr>
        <p:txBody>
          <a:bodyPr wrap="square">
            <a:spAutoFit/>
          </a:bodyPr>
          <a:lstStyle/>
          <a:p>
            <a:r>
              <a:rPr lang="en-US" altLang="zh-TW" dirty="0">
                <a:latin typeface="清松手寫體1" pitchFamily="2" charset="-120"/>
                <a:ea typeface="清松手寫體1" pitchFamily="2" charset="-120"/>
              </a:rPr>
              <a:t>robots.txt</a:t>
            </a:r>
            <a:r>
              <a:rPr lang="zh-TW" altLang="en-US" dirty="0">
                <a:latin typeface="清松手寫體1" pitchFamily="2" charset="-120"/>
                <a:ea typeface="清松手寫體1" pitchFamily="2" charset="-120"/>
              </a:rPr>
              <a:t>是一種文字檔案，它告訴網路搜尋引擎此網站中的哪些內容是不應被搜尋引擎的搜尋到的，哪些是可以被搜尋引擎搜尋到的。 但駭客卻常透過</a:t>
            </a:r>
            <a:r>
              <a:rPr lang="en-US" altLang="zh-TW" dirty="0">
                <a:latin typeface="清松手寫體1" pitchFamily="2" charset="-120"/>
                <a:ea typeface="清松手寫體1" pitchFamily="2" charset="-120"/>
              </a:rPr>
              <a:t>robots.txt</a:t>
            </a:r>
            <a:r>
              <a:rPr lang="zh-TW" altLang="en-US" dirty="0">
                <a:latin typeface="清松手寫體1" pitchFamily="2" charset="-120"/>
                <a:ea typeface="清松手寫體1" pitchFamily="2" charset="-120"/>
              </a:rPr>
              <a:t>來知道哪些網頁目錄含有重要或是隱私資訊。</a:t>
            </a:r>
            <a:endParaRPr lang="en-US" altLang="zh-TW" dirty="0">
              <a:latin typeface="清松手寫體1" pitchFamily="2" charset="-120"/>
              <a:ea typeface="清松手寫體1" pitchFamily="2" charset="-120"/>
            </a:endParaRPr>
          </a:p>
          <a:p>
            <a:endParaRPr lang="zh-TW" altLang="en-US" dirty="0">
              <a:latin typeface="清松手寫體1" pitchFamily="2" charset="-120"/>
              <a:ea typeface="清松手寫體1" pitchFamily="2" charset="-120"/>
            </a:endParaRPr>
          </a:p>
          <a:p>
            <a:r>
              <a:rPr lang="zh-TW" altLang="en-US" dirty="0">
                <a:latin typeface="清松手寫體1" pitchFamily="2" charset="-120"/>
                <a:ea typeface="清松手寫體1" pitchFamily="2" charset="-120"/>
              </a:rPr>
              <a:t>本題任務是請你找到</a:t>
            </a:r>
            <a:r>
              <a:rPr lang="en-US" altLang="zh-TW" dirty="0">
                <a:latin typeface="清松手寫體1" pitchFamily="2" charset="-120"/>
                <a:ea typeface="清松手寫體1" pitchFamily="2" charset="-120"/>
              </a:rPr>
              <a:t>robots.txt</a:t>
            </a:r>
            <a:r>
              <a:rPr lang="zh-TW" altLang="en-US" dirty="0">
                <a:latin typeface="清松手寫體1" pitchFamily="2" charset="-120"/>
                <a:ea typeface="清松手寫體1" pitchFamily="2" charset="-120"/>
              </a:rPr>
              <a:t>並因此找到</a:t>
            </a:r>
            <a:r>
              <a:rPr lang="en-US" altLang="zh-TW" dirty="0">
                <a:latin typeface="清松手寫體1" pitchFamily="2" charset="-120"/>
                <a:ea typeface="清松手寫體1" pitchFamily="2" charset="-120"/>
              </a:rPr>
              <a:t>flag</a:t>
            </a:r>
            <a:r>
              <a:rPr lang="zh-TW" altLang="en-US" dirty="0">
                <a:latin typeface="清松手寫體1" pitchFamily="2" charset="-120"/>
                <a:ea typeface="清松手寫體1" pitchFamily="2" charset="-120"/>
              </a:rPr>
              <a:t>。</a:t>
            </a:r>
            <a:endParaRPr lang="en-US" altLang="zh-TW" dirty="0">
              <a:latin typeface="清松手寫體1" pitchFamily="2" charset="-120"/>
              <a:ea typeface="清松手寫體1" pitchFamily="2" charset="-120"/>
            </a:endParaRPr>
          </a:p>
          <a:p>
            <a:r>
              <a:rPr lang="zh-TW" altLang="en-US" dirty="0">
                <a:latin typeface="清松手寫體1" pitchFamily="2" charset="-120"/>
                <a:ea typeface="清松手寫體1" pitchFamily="2" charset="-120"/>
              </a:rPr>
              <a:t/>
            </a:r>
            <a:br>
              <a:rPr lang="zh-TW" altLang="en-US" dirty="0">
                <a:latin typeface="清松手寫體1" pitchFamily="2" charset="-120"/>
                <a:ea typeface="清松手寫體1" pitchFamily="2" charset="-120"/>
              </a:rPr>
            </a:br>
            <a:r>
              <a:rPr lang="zh-TW" altLang="en-US" dirty="0">
                <a:latin typeface="清松手寫體1" pitchFamily="2" charset="-120"/>
                <a:ea typeface="清松手寫體1" pitchFamily="2" charset="-120"/>
              </a:rPr>
              <a:t>提示</a:t>
            </a:r>
            <a:r>
              <a:rPr lang="en-US" altLang="zh-TW" dirty="0">
                <a:latin typeface="清松手寫體1" pitchFamily="2" charset="-120"/>
                <a:ea typeface="清松手寫體1" pitchFamily="2" charset="-120"/>
              </a:rPr>
              <a:t>1 : robots.txt</a:t>
            </a:r>
            <a:r>
              <a:rPr lang="zh-TW" altLang="en-US" dirty="0">
                <a:latin typeface="清松手寫體1" pitchFamily="2" charset="-120"/>
                <a:ea typeface="清松手寫體1" pitchFamily="2" charset="-120"/>
              </a:rPr>
              <a:t>的存放放置</a:t>
            </a:r>
            <a:br>
              <a:rPr lang="zh-TW" altLang="en-US" dirty="0">
                <a:latin typeface="清松手寫體1" pitchFamily="2" charset="-120"/>
                <a:ea typeface="清松手寫體1" pitchFamily="2" charset="-120"/>
              </a:rPr>
            </a:br>
            <a:endParaRPr lang="zh-TW" altLang="en-US" dirty="0">
              <a:latin typeface="清松手寫體1" pitchFamily="2" charset="-120"/>
              <a:ea typeface="清松手寫體1" pitchFamily="2" charset="-120"/>
            </a:endParaRPr>
          </a:p>
          <a:p>
            <a:r>
              <a:rPr lang="zh-TW" altLang="en-US" dirty="0">
                <a:latin typeface="清松手寫體1" pitchFamily="2" charset="-120"/>
                <a:ea typeface="清松手寫體1" pitchFamily="2" charset="-120"/>
              </a:rPr>
              <a:t>請連結以下網址</a:t>
            </a:r>
            <a:r>
              <a:rPr lang="en-US" altLang="zh-TW" dirty="0">
                <a:latin typeface="清松手寫體1" pitchFamily="2" charset="-120"/>
                <a:ea typeface="清松手寫體1" pitchFamily="2" charset="-120"/>
              </a:rPr>
              <a:t>:</a:t>
            </a:r>
            <a:br>
              <a:rPr lang="en-US" altLang="zh-TW" dirty="0">
                <a:latin typeface="清松手寫體1" pitchFamily="2" charset="-120"/>
                <a:ea typeface="清松手寫體1" pitchFamily="2" charset="-120"/>
              </a:rPr>
            </a:br>
            <a:r>
              <a:rPr lang="en-US" altLang="zh-TW" dirty="0">
                <a:solidFill>
                  <a:srgbClr val="337AB7"/>
                </a:solidFill>
                <a:latin typeface="Lato"/>
                <a:ea typeface="清松手寫體1" pitchFamily="2" charset="-120"/>
              </a:rPr>
              <a:t>http://</a:t>
            </a:r>
            <a:r>
              <a:rPr lang="en-US" altLang="zh-TW" dirty="0" smtClean="0">
                <a:solidFill>
                  <a:srgbClr val="337AB7"/>
                </a:solidFill>
                <a:latin typeface="Lato"/>
                <a:ea typeface="清松手寫體1" pitchFamily="2" charset="-120"/>
              </a:rPr>
              <a:t>192.168.1.230:2006/</a:t>
            </a:r>
            <a:endParaRPr lang="zh-TW" altLang="en-US" dirty="0">
              <a:solidFill>
                <a:srgbClr val="337AB7"/>
              </a:solidFill>
              <a:latin typeface="Lato"/>
              <a:ea typeface="清松手寫體1" pitchFamily="2" charset="-120"/>
            </a:endParaRPr>
          </a:p>
        </p:txBody>
      </p:sp>
      <p:sp>
        <p:nvSpPr>
          <p:cNvPr id="13" name="矩形 12">
            <a:extLst>
              <a:ext uri="{FF2B5EF4-FFF2-40B4-BE49-F238E27FC236}">
                <a16:creationId xmlns:a16="http://schemas.microsoft.com/office/drawing/2014/main" id="{1E946201-8788-4106-924D-A5FD856F24BF}"/>
              </a:ext>
            </a:extLst>
          </p:cNvPr>
          <p:cNvSpPr/>
          <p:nvPr/>
        </p:nvSpPr>
        <p:spPr>
          <a:xfrm>
            <a:off x="3578914" y="1556479"/>
            <a:ext cx="3116559" cy="338554"/>
          </a:xfrm>
          <a:prstGeom prst="rect">
            <a:avLst/>
          </a:prstGeom>
        </p:spPr>
        <p:txBody>
          <a:bodyPr wrap="none">
            <a:spAutoFit/>
          </a:bodyPr>
          <a:lstStyle/>
          <a:p>
            <a:r>
              <a:rPr lang="en-US" altLang="zh-TW" sz="1600" dirty="0">
                <a:latin typeface="清松手寫體1" pitchFamily="2" charset="-120"/>
                <a:ea typeface="清松手寫體1" pitchFamily="2" charset="-120"/>
              </a:rPr>
              <a:t>https://zh.wikipedia.org/zh-tw/Base64</a:t>
            </a:r>
            <a:endParaRPr lang="zh-TW" altLang="en-US" sz="1600" dirty="0">
              <a:latin typeface="清松手寫體1" pitchFamily="2" charset="-120"/>
              <a:ea typeface="清松手寫體1" pitchFamily="2" charset="-120"/>
            </a:endParaRPr>
          </a:p>
        </p:txBody>
      </p:sp>
      <p:sp>
        <p:nvSpPr>
          <p:cNvPr id="14" name="文字方塊 13">
            <a:extLst>
              <a:ext uri="{FF2B5EF4-FFF2-40B4-BE49-F238E27FC236}">
                <a16:creationId xmlns:a16="http://schemas.microsoft.com/office/drawing/2014/main" id="{B94C7B45-F123-43C7-BDC3-1895EEA0C94E}"/>
              </a:ext>
            </a:extLst>
          </p:cNvPr>
          <p:cNvSpPr txBox="1"/>
          <p:nvPr/>
        </p:nvSpPr>
        <p:spPr>
          <a:xfrm>
            <a:off x="3538398" y="1104269"/>
            <a:ext cx="1978427" cy="369332"/>
          </a:xfrm>
          <a:prstGeom prst="rect">
            <a:avLst/>
          </a:prstGeom>
          <a:noFill/>
        </p:spPr>
        <p:txBody>
          <a:bodyPr wrap="none" rtlCol="0">
            <a:spAutoFit/>
          </a:bodyPr>
          <a:lstStyle/>
          <a:p>
            <a:r>
              <a:rPr lang="en-US" altLang="zh-TW" dirty="0">
                <a:latin typeface="清松手寫體1" pitchFamily="2" charset="-120"/>
                <a:ea typeface="清松手寫體1" pitchFamily="2" charset="-120"/>
              </a:rPr>
              <a:t>Base64</a:t>
            </a:r>
            <a:r>
              <a:rPr lang="zh-TW" altLang="en-US" dirty="0">
                <a:latin typeface="清松手寫體1" pitchFamily="2" charset="-120"/>
                <a:ea typeface="清松手寫體1" pitchFamily="2" charset="-120"/>
              </a:rPr>
              <a:t>編碼參考：</a:t>
            </a:r>
          </a:p>
        </p:txBody>
      </p:sp>
      <p:pic>
        <p:nvPicPr>
          <p:cNvPr id="18" name="圖片 17"/>
          <p:cNvPicPr>
            <a:picLocks noChangeAspect="1"/>
          </p:cNvPicPr>
          <p:nvPr/>
        </p:nvPicPr>
        <p:blipFill>
          <a:blip r:embed="rId2"/>
          <a:stretch>
            <a:fillRect/>
          </a:stretch>
        </p:blipFill>
        <p:spPr>
          <a:xfrm>
            <a:off x="4800600" y="2228734"/>
            <a:ext cx="4160109" cy="3435400"/>
          </a:xfrm>
          <a:prstGeom prst="rect">
            <a:avLst/>
          </a:prstGeom>
          <a:ln>
            <a:solidFill>
              <a:schemeClr val="tx1"/>
            </a:solidFill>
          </a:ln>
        </p:spPr>
      </p:pic>
      <p:sp>
        <p:nvSpPr>
          <p:cNvPr id="2" name="投影片編號版面配置區 1"/>
          <p:cNvSpPr>
            <a:spLocks noGrp="1"/>
          </p:cNvSpPr>
          <p:nvPr>
            <p:ph type="sldNum" sz="quarter" idx="12"/>
          </p:nvPr>
        </p:nvSpPr>
        <p:spPr/>
        <p:txBody>
          <a:bodyPr/>
          <a:lstStyle/>
          <a:p>
            <a:fld id="{D148A95B-E78A-43D3-83C9-357D8C7DE65E}" type="slidenum">
              <a:rPr lang="zh-TW" altLang="en-US" smtClean="0"/>
              <a:t>48</a:t>
            </a:fld>
            <a:endParaRPr lang="zh-TW" altLang="en-US"/>
          </a:p>
        </p:txBody>
      </p:sp>
      <p:pic>
        <p:nvPicPr>
          <p:cNvPr id="8" name="圖片 7">
            <a:extLst>
              <a:ext uri="{FF2B5EF4-FFF2-40B4-BE49-F238E27FC236}">
                <a16:creationId xmlns:a16="http://schemas.microsoft.com/office/drawing/2014/main" id="{E5B52322-AA39-4541-89E7-A190DC7C83F3}"/>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3504734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2480113" y="2089046"/>
            <a:ext cx="3977837" cy="3557867"/>
          </a:xfrm>
          <a:prstGeom prst="rect">
            <a:avLst/>
          </a:prstGeom>
        </p:spPr>
      </p:pic>
      <p:sp>
        <p:nvSpPr>
          <p:cNvPr id="11" name="矩形 10">
            <a:extLst>
              <a:ext uri="{FF2B5EF4-FFF2-40B4-BE49-F238E27FC236}">
                <a16:creationId xmlns:a16="http://schemas.microsoft.com/office/drawing/2014/main" id="{5602139C-8BB3-4D28-9CB4-647670B7B699}"/>
              </a:ext>
            </a:extLst>
          </p:cNvPr>
          <p:cNvSpPr/>
          <p:nvPr/>
        </p:nvSpPr>
        <p:spPr>
          <a:xfrm>
            <a:off x="530914" y="1065101"/>
            <a:ext cx="3048000" cy="830997"/>
          </a:xfrm>
          <a:prstGeom prst="rect">
            <a:avLst/>
          </a:prstGeom>
          <a:solidFill>
            <a:schemeClr val="bg1">
              <a:lumMod val="50000"/>
            </a:schemeClr>
          </a:solidFill>
        </p:spPr>
        <p:txBody>
          <a:bodyPr wrap="square">
            <a:spAutoFit/>
          </a:bodyPr>
          <a:lstStyle/>
          <a:p>
            <a:pPr algn="ctr"/>
            <a:r>
              <a:rPr lang="en-US" altLang="zh-TW" sz="2400" dirty="0">
                <a:solidFill>
                  <a:schemeClr val="bg1"/>
                </a:solidFill>
                <a:latin typeface="清松手寫體1" pitchFamily="2" charset="-120"/>
                <a:ea typeface="清松手寫體1" pitchFamily="2" charset="-120"/>
              </a:rPr>
              <a:t>Web-CTF::</a:t>
            </a:r>
            <a:r>
              <a:rPr lang="en-US" altLang="zh-TW" sz="2400" dirty="0" smtClean="0">
                <a:solidFill>
                  <a:schemeClr val="bg1"/>
                </a:solidFill>
                <a:latin typeface="清松手寫體1" pitchFamily="2" charset="-120"/>
                <a:ea typeface="清松手寫體1" pitchFamily="2" charset="-120"/>
              </a:rPr>
              <a:t>web2</a:t>
            </a:r>
          </a:p>
          <a:p>
            <a:pPr algn="ctr"/>
            <a:r>
              <a:rPr lang="en-US" altLang="zh-TW" sz="2400" dirty="0">
                <a:solidFill>
                  <a:schemeClr val="bg1"/>
                </a:solidFill>
                <a:latin typeface="清松手寫體1" pitchFamily="2" charset="-120"/>
                <a:ea typeface="清松手寫體1" pitchFamily="2" charset="-120"/>
              </a:rPr>
              <a:t>Easy_Robots.txt  </a:t>
            </a:r>
            <a:endParaRPr lang="zh-TW" altLang="en-US" sz="2400" dirty="0">
              <a:solidFill>
                <a:schemeClr val="bg1"/>
              </a:solidFill>
              <a:latin typeface="清松手寫體1" pitchFamily="2" charset="-120"/>
              <a:ea typeface="清松手寫體1" pitchFamily="2" charset="-120"/>
            </a:endParaRPr>
          </a:p>
        </p:txBody>
      </p:sp>
      <p:sp>
        <p:nvSpPr>
          <p:cNvPr id="2" name="投影片編號版面配置區 1"/>
          <p:cNvSpPr>
            <a:spLocks noGrp="1"/>
          </p:cNvSpPr>
          <p:nvPr>
            <p:ph type="sldNum" sz="quarter" idx="12"/>
          </p:nvPr>
        </p:nvSpPr>
        <p:spPr/>
        <p:txBody>
          <a:bodyPr/>
          <a:lstStyle/>
          <a:p>
            <a:fld id="{D148A95B-E78A-43D3-83C9-357D8C7DE65E}" type="slidenum">
              <a:rPr lang="zh-TW" altLang="en-US" smtClean="0"/>
              <a:t>49</a:t>
            </a:fld>
            <a:endParaRPr lang="zh-TW" altLang="en-US"/>
          </a:p>
        </p:txBody>
      </p:sp>
      <p:pic>
        <p:nvPicPr>
          <p:cNvPr id="5" name="圖片 4">
            <a:extLst>
              <a:ext uri="{FF2B5EF4-FFF2-40B4-BE49-F238E27FC236}">
                <a16:creationId xmlns:a16="http://schemas.microsoft.com/office/drawing/2014/main" id="{E5B52322-AA39-4541-89E7-A190DC7C83F3}"/>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7589478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602139C-8BB3-4D28-9CB4-647670B7B699}"/>
              </a:ext>
            </a:extLst>
          </p:cNvPr>
          <p:cNvSpPr/>
          <p:nvPr/>
        </p:nvSpPr>
        <p:spPr>
          <a:xfrm>
            <a:off x="293848" y="139099"/>
            <a:ext cx="3510384" cy="584775"/>
          </a:xfrm>
          <a:prstGeom prst="rect">
            <a:avLst/>
          </a:prstGeom>
          <a:solidFill>
            <a:schemeClr val="bg1">
              <a:lumMod val="50000"/>
            </a:schemeClr>
          </a:solidFill>
        </p:spPr>
        <p:txBody>
          <a:bodyPr wrap="square">
            <a:spAutoFit/>
          </a:bodyPr>
          <a:lstStyle/>
          <a:p>
            <a:pPr algn="ctr"/>
            <a:r>
              <a:rPr lang="zh-TW" altLang="en-US" sz="3200" dirty="0" smtClean="0">
                <a:solidFill>
                  <a:schemeClr val="bg1"/>
                </a:solidFill>
                <a:latin typeface="清松手寫體1" pitchFamily="2" charset="-120"/>
                <a:ea typeface="清松手寫體1" pitchFamily="2" charset="-120"/>
              </a:rPr>
              <a:t>如何使用：</a:t>
            </a:r>
            <a:r>
              <a:rPr lang="en-US" altLang="zh-TW" sz="3200" dirty="0">
                <a:solidFill>
                  <a:schemeClr val="bg1"/>
                </a:solidFill>
                <a:latin typeface="清松手寫體1" pitchFamily="2" charset="-120"/>
                <a:ea typeface="清松手寫體1" pitchFamily="2" charset="-120"/>
              </a:rPr>
              <a:t>CURL</a:t>
            </a:r>
            <a:endParaRPr lang="zh-TW" altLang="en-US" sz="3200" dirty="0">
              <a:solidFill>
                <a:schemeClr val="bg1"/>
              </a:solidFill>
              <a:latin typeface="清松手寫體1" pitchFamily="2" charset="-120"/>
              <a:ea typeface="清松手寫體1" pitchFamily="2" charset="-120"/>
            </a:endParaRPr>
          </a:p>
        </p:txBody>
      </p:sp>
      <p:sp>
        <p:nvSpPr>
          <p:cNvPr id="3" name="投影片編號版面配置區 2"/>
          <p:cNvSpPr>
            <a:spLocks noGrp="1"/>
          </p:cNvSpPr>
          <p:nvPr>
            <p:ph type="sldNum" sz="quarter" idx="12"/>
          </p:nvPr>
        </p:nvSpPr>
        <p:spPr>
          <a:xfrm>
            <a:off x="7021997" y="5876750"/>
            <a:ext cx="2057400" cy="365125"/>
          </a:xfrm>
        </p:spPr>
        <p:txBody>
          <a:bodyPr/>
          <a:lstStyle/>
          <a:p>
            <a:fld id="{33FCCD3E-8784-49BA-B955-4B92B1782377}" type="slidenum">
              <a:rPr lang="zh-TW" altLang="en-US" smtClean="0"/>
              <a:t>5</a:t>
            </a:fld>
            <a:endParaRPr lang="zh-TW" altLang="en-US" dirty="0"/>
          </a:p>
        </p:txBody>
      </p:sp>
      <p:grpSp>
        <p:nvGrpSpPr>
          <p:cNvPr id="11" name="群組 10"/>
          <p:cNvGrpSpPr/>
          <p:nvPr/>
        </p:nvGrpSpPr>
        <p:grpSpPr>
          <a:xfrm>
            <a:off x="0" y="6241875"/>
            <a:ext cx="9144000" cy="461665"/>
            <a:chOff x="0" y="5647634"/>
            <a:chExt cx="12192000" cy="615553"/>
          </a:xfrm>
        </p:grpSpPr>
        <p:sp>
          <p:nvSpPr>
            <p:cNvPr id="12" name="矩形 11"/>
            <p:cNvSpPr/>
            <p:nvPr/>
          </p:nvSpPr>
          <p:spPr>
            <a:xfrm>
              <a:off x="1536700" y="5647634"/>
              <a:ext cx="10655300" cy="615553"/>
            </a:xfrm>
            <a:prstGeom prst="rect">
              <a:avLst/>
            </a:prstGeom>
            <a:solidFill>
              <a:schemeClr val="accent5">
                <a:lumMod val="60000"/>
                <a:lumOff val="40000"/>
              </a:schemeClr>
            </a:solidFill>
          </p:spPr>
          <p:txBody>
            <a:bodyPr wrap="square">
              <a:spAutoFit/>
            </a:bodyPr>
            <a:lstStyle/>
            <a:p>
              <a:r>
                <a:rPr lang="zh-TW" altLang="en-US" sz="2400" dirty="0">
                  <a:solidFill>
                    <a:schemeClr val="bg1"/>
                  </a:solidFill>
                  <a:latin typeface="AaYuanQiman" panose="00020600040101010101" pitchFamily="18" charset="-122"/>
                  <a:ea typeface="AaYuanQiman" panose="00020600040101010101" pitchFamily="18" charset="-122"/>
                </a:rPr>
                <a:t>新型態資安實務課程計畫</a:t>
              </a:r>
            </a:p>
          </p:txBody>
        </p:sp>
        <p:sp>
          <p:nvSpPr>
            <p:cNvPr id="13" name="矩形 12"/>
            <p:cNvSpPr/>
            <p:nvPr/>
          </p:nvSpPr>
          <p:spPr>
            <a:xfrm>
              <a:off x="0" y="5647634"/>
              <a:ext cx="1477328" cy="615553"/>
            </a:xfrm>
            <a:prstGeom prst="rect">
              <a:avLst/>
            </a:prstGeom>
            <a:solidFill>
              <a:srgbClr val="92D050"/>
            </a:solidFill>
          </p:spPr>
          <p:txBody>
            <a:bodyPr wrap="none">
              <a:spAutoFit/>
            </a:bodyPr>
            <a:lstStyle/>
            <a:p>
              <a:r>
                <a:rPr lang="zh-TW" altLang="en-US" sz="2400" dirty="0">
                  <a:effectLst>
                    <a:outerShdw blurRad="38100" dist="38100" dir="2700000" algn="tl">
                      <a:srgbClr val="000000">
                        <a:alpha val="43137"/>
                      </a:srgbClr>
                    </a:outerShdw>
                  </a:effectLst>
                  <a:latin typeface="AaYuanQiman" panose="00020600040101010101" pitchFamily="18" charset="-122"/>
                  <a:ea typeface="AaYuanQiman" panose="00020600040101010101" pitchFamily="18" charset="-122"/>
                </a:rPr>
                <a:t>教育部</a:t>
              </a:r>
            </a:p>
          </p:txBody>
        </p:sp>
      </p:grpSp>
      <p:sp>
        <p:nvSpPr>
          <p:cNvPr id="4" name="矩形 3"/>
          <p:cNvSpPr/>
          <p:nvPr/>
        </p:nvSpPr>
        <p:spPr>
          <a:xfrm>
            <a:off x="293847" y="738129"/>
            <a:ext cx="3510385" cy="369332"/>
          </a:xfrm>
          <a:prstGeom prst="rect">
            <a:avLst/>
          </a:prstGeom>
        </p:spPr>
        <p:txBody>
          <a:bodyPr wrap="none">
            <a:spAutoFit/>
          </a:bodyPr>
          <a:lstStyle/>
          <a:p>
            <a:r>
              <a:rPr lang="en-US" altLang="zh-TW" dirty="0"/>
              <a:t>https://en.wikipedia.org/wiki/CURL</a:t>
            </a:r>
            <a:endParaRPr lang="zh-TW" altLang="en-US" dirty="0"/>
          </a:p>
        </p:txBody>
      </p:sp>
      <p:sp>
        <p:nvSpPr>
          <p:cNvPr id="9" name="矩形 8">
            <a:extLst>
              <a:ext uri="{FF2B5EF4-FFF2-40B4-BE49-F238E27FC236}">
                <a16:creationId xmlns:a16="http://schemas.microsoft.com/office/drawing/2014/main" id="{86B4BF9B-BA19-4139-A1C8-BEFEA9AACCB1}"/>
              </a:ext>
            </a:extLst>
          </p:cNvPr>
          <p:cNvSpPr/>
          <p:nvPr/>
        </p:nvSpPr>
        <p:spPr>
          <a:xfrm>
            <a:off x="1555719" y="1472586"/>
            <a:ext cx="5792353" cy="584775"/>
          </a:xfrm>
          <a:prstGeom prst="rect">
            <a:avLst/>
          </a:prstGeom>
          <a:solidFill>
            <a:srgbClr val="FFC000"/>
          </a:solidFill>
        </p:spPr>
        <p:txBody>
          <a:bodyPr wrap="squar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b="1" dirty="0" smtClean="0">
                <a:effectLst>
                  <a:outerShdw blurRad="38100" dist="38100" dir="2700000" algn="tl">
                    <a:srgbClr val="000000">
                      <a:alpha val="43137"/>
                    </a:srgbClr>
                  </a:outerShdw>
                </a:effectLst>
                <a:latin typeface="清松手寫體1" pitchFamily="2" charset="-120"/>
                <a:ea typeface="清松手寫體1" pitchFamily="2" charset="-120"/>
              </a:rPr>
              <a:t>使用語法</a:t>
            </a:r>
            <a:r>
              <a:rPr lang="en-US" altLang="zh-TW" sz="2400" b="1" dirty="0" smtClean="0">
                <a:effectLst>
                  <a:outerShdw blurRad="38100" dist="38100" dir="2700000" algn="tl">
                    <a:srgbClr val="000000">
                      <a:alpha val="43137"/>
                    </a:srgbClr>
                  </a:outerShdw>
                </a:effectLst>
                <a:latin typeface="清松手寫體1" pitchFamily="2" charset="-120"/>
                <a:ea typeface="清松手寫體1" pitchFamily="2" charset="-120"/>
              </a:rPr>
              <a:t>/</a:t>
            </a:r>
            <a:r>
              <a:rPr lang="zh-TW" altLang="en-US" sz="2400" b="1" dirty="0" smtClean="0">
                <a:effectLst>
                  <a:outerShdw blurRad="38100" dist="38100" dir="2700000" algn="tl">
                    <a:srgbClr val="000000">
                      <a:alpha val="43137"/>
                    </a:srgbClr>
                  </a:outerShdw>
                </a:effectLst>
                <a:latin typeface="清松手寫體1" pitchFamily="2" charset="-120"/>
                <a:ea typeface="清松手寫體1" pitchFamily="2" charset="-120"/>
              </a:rPr>
              <a:t>格式</a:t>
            </a:r>
            <a:r>
              <a:rPr lang="en-US" altLang="zh-TW" sz="2400" b="1" dirty="0">
                <a:effectLst>
                  <a:outerShdw blurRad="38100" dist="38100" dir="2700000" algn="tl">
                    <a:srgbClr val="000000">
                      <a:alpha val="43137"/>
                    </a:srgbClr>
                  </a:outerShdw>
                </a:effectLst>
                <a:latin typeface="清松手寫體1" pitchFamily="2" charset="-120"/>
                <a:ea typeface="清松手寫體1" pitchFamily="2" charset="-120"/>
              </a:rPr>
              <a:t>:</a:t>
            </a:r>
            <a:r>
              <a:rPr lang="zh-TW" altLang="en-US" sz="2400" b="1" dirty="0">
                <a:effectLst>
                  <a:outerShdw blurRad="38100" dist="38100" dir="2700000" algn="tl">
                    <a:srgbClr val="000000">
                      <a:alpha val="43137"/>
                    </a:srgbClr>
                  </a:outerShdw>
                </a:effectLst>
                <a:latin typeface="清松手寫體1" pitchFamily="2" charset="-120"/>
                <a:ea typeface="清松手寫體1" pitchFamily="2" charset="-120"/>
              </a:rPr>
              <a:t>  </a:t>
            </a:r>
            <a:r>
              <a:rPr lang="en-US" altLang="zh-TW" sz="3200" b="1" dirty="0">
                <a:effectLst>
                  <a:outerShdw blurRad="38100" dist="38100" dir="2700000" algn="tl">
                    <a:srgbClr val="000000">
                      <a:alpha val="43137"/>
                    </a:srgbClr>
                  </a:outerShdw>
                </a:effectLst>
                <a:latin typeface="清松手寫體1" pitchFamily="2" charset="-120"/>
                <a:ea typeface="清松手寫體1" pitchFamily="2" charset="-120"/>
              </a:rPr>
              <a:t>curl </a:t>
            </a:r>
            <a:r>
              <a:rPr lang="en-US" altLang="zh-TW" sz="3200" b="1" dirty="0">
                <a:solidFill>
                  <a:srgbClr val="00B050"/>
                </a:solidFill>
                <a:effectLst>
                  <a:outerShdw blurRad="38100" dist="38100" dir="2700000" algn="tl">
                    <a:srgbClr val="000000">
                      <a:alpha val="43137"/>
                    </a:srgbClr>
                  </a:outerShdw>
                </a:effectLst>
                <a:latin typeface="清松手寫體1" pitchFamily="2" charset="-120"/>
                <a:ea typeface="清松手寫體1" pitchFamily="2" charset="-120"/>
              </a:rPr>
              <a:t>[options...]</a:t>
            </a:r>
            <a:r>
              <a:rPr lang="en-US" altLang="zh-TW" sz="3200" b="1" dirty="0">
                <a:effectLst>
                  <a:outerShdw blurRad="38100" dist="38100" dir="2700000" algn="tl">
                    <a:srgbClr val="000000">
                      <a:alpha val="43137"/>
                    </a:srgbClr>
                  </a:outerShdw>
                </a:effectLst>
                <a:latin typeface="清松手寫體1" pitchFamily="2" charset="-120"/>
                <a:ea typeface="清松手寫體1" pitchFamily="2" charset="-120"/>
              </a:rPr>
              <a:t> </a:t>
            </a:r>
            <a:r>
              <a:rPr lang="en-US" altLang="zh-TW" sz="3200" b="1" dirty="0">
                <a:solidFill>
                  <a:srgbClr val="FF0000"/>
                </a:solidFill>
                <a:effectLst>
                  <a:outerShdw blurRad="38100" dist="38100" dir="2700000" algn="tl">
                    <a:srgbClr val="000000">
                      <a:alpha val="43137"/>
                    </a:srgbClr>
                  </a:outerShdw>
                </a:effectLst>
                <a:latin typeface="清松手寫體1" pitchFamily="2" charset="-120"/>
                <a:ea typeface="清松手寫體1" pitchFamily="2" charset="-120"/>
              </a:rPr>
              <a:t>&lt;</a:t>
            </a:r>
            <a:r>
              <a:rPr lang="en-US" altLang="zh-TW" sz="3200" b="1" dirty="0" err="1">
                <a:solidFill>
                  <a:srgbClr val="FF0000"/>
                </a:solidFill>
                <a:effectLst>
                  <a:outerShdw blurRad="38100" dist="38100" dir="2700000" algn="tl">
                    <a:srgbClr val="000000">
                      <a:alpha val="43137"/>
                    </a:srgbClr>
                  </a:outerShdw>
                </a:effectLst>
                <a:latin typeface="清松手寫體1" pitchFamily="2" charset="-120"/>
                <a:ea typeface="清松手寫體1" pitchFamily="2" charset="-120"/>
              </a:rPr>
              <a:t>url</a:t>
            </a:r>
            <a:r>
              <a:rPr lang="en-US" altLang="zh-TW" sz="3200" b="1" dirty="0">
                <a:solidFill>
                  <a:srgbClr val="FF0000"/>
                </a:solidFill>
                <a:effectLst>
                  <a:outerShdw blurRad="38100" dist="38100" dir="2700000" algn="tl">
                    <a:srgbClr val="000000">
                      <a:alpha val="43137"/>
                    </a:srgbClr>
                  </a:outerShdw>
                </a:effectLst>
                <a:latin typeface="清松手寫體1" pitchFamily="2" charset="-120"/>
                <a:ea typeface="清松手寫體1" pitchFamily="2" charset="-120"/>
              </a:rPr>
              <a:t>&gt;</a:t>
            </a:r>
            <a:endParaRPr lang="zh-TW" altLang="en-US" sz="3200" b="1" dirty="0">
              <a:solidFill>
                <a:srgbClr val="FF0000"/>
              </a:solidFill>
              <a:effectLst>
                <a:outerShdw blurRad="38100" dist="38100" dir="2700000" algn="tl">
                  <a:srgbClr val="000000">
                    <a:alpha val="43137"/>
                  </a:srgbClr>
                </a:outerShdw>
              </a:effectLst>
              <a:latin typeface="清松手寫體1" pitchFamily="2" charset="-120"/>
              <a:ea typeface="清松手寫體1" pitchFamily="2" charset="-120"/>
            </a:endParaRPr>
          </a:p>
        </p:txBody>
      </p:sp>
      <p:graphicFrame>
        <p:nvGraphicFramePr>
          <p:cNvPr id="5" name="表格 4"/>
          <p:cNvGraphicFramePr>
            <a:graphicFrameLocks noGrp="1"/>
          </p:cNvGraphicFramePr>
          <p:nvPr>
            <p:extLst>
              <p:ext uri="{D42A27DB-BD31-4B8C-83A1-F6EECF244321}">
                <p14:modId xmlns:p14="http://schemas.microsoft.com/office/powerpoint/2010/main" val="4153933091"/>
              </p:ext>
            </p:extLst>
          </p:nvPr>
        </p:nvGraphicFramePr>
        <p:xfrm>
          <a:off x="1555719" y="2422486"/>
          <a:ext cx="5969792" cy="3296920"/>
        </p:xfrm>
        <a:graphic>
          <a:graphicData uri="http://schemas.openxmlformats.org/drawingml/2006/table">
            <a:tbl>
              <a:tblPr firstRow="1" bandRow="1">
                <a:tableStyleId>{5C22544A-7EE6-4342-B048-85BDC9FD1C3A}</a:tableStyleId>
              </a:tblPr>
              <a:tblGrid>
                <a:gridCol w="5969792">
                  <a:extLst>
                    <a:ext uri="{9D8B030D-6E8A-4147-A177-3AD203B41FA5}">
                      <a16:colId xmlns:a16="http://schemas.microsoft.com/office/drawing/2014/main" val="20000"/>
                    </a:ext>
                  </a:extLst>
                </a:gridCol>
              </a:tblGrid>
              <a:tr h="370840">
                <a:tc>
                  <a:txBody>
                    <a:bodyPr/>
                    <a:lstStyle/>
                    <a:p>
                      <a:r>
                        <a:rPr lang="zh-TW" altLang="en-US" dirty="0" smtClean="0"/>
                        <a:t>範例</a:t>
                      </a:r>
                      <a:endParaRPr lang="zh-TW" altLang="en-US" dirty="0"/>
                    </a:p>
                  </a:txBody>
                  <a:tcPr/>
                </a:tc>
                <a:extLst>
                  <a:ext uri="{0D108BD9-81ED-4DB2-BD59-A6C34878D82A}">
                    <a16:rowId xmlns:a16="http://schemas.microsoft.com/office/drawing/2014/main" val="10000"/>
                  </a:ext>
                </a:extLst>
              </a:tr>
              <a:tr h="370840">
                <a:tc>
                  <a:txBody>
                    <a:bodyPr/>
                    <a:lstStyle/>
                    <a:p>
                      <a:r>
                        <a:rPr lang="en-US" altLang="zh-TW" sz="2400" kern="1200" dirty="0" smtClean="0">
                          <a:solidFill>
                            <a:schemeClr val="dk1"/>
                          </a:solidFill>
                          <a:latin typeface="+mn-lt"/>
                          <a:ea typeface="+mn-ea"/>
                          <a:cs typeface="+mn-cs"/>
                        </a:rPr>
                        <a:t>curl https://www.google.com</a:t>
                      </a:r>
                      <a:endParaRPr lang="zh-TW" altLang="en-US" sz="2400" kern="1200" dirty="0">
                        <a:solidFill>
                          <a:schemeClr val="dk1"/>
                        </a:solidFill>
                        <a:latin typeface="+mn-lt"/>
                        <a:ea typeface="+mn-ea"/>
                        <a:cs typeface="+mn-cs"/>
                      </a:endParaRPr>
                    </a:p>
                  </a:txBody>
                  <a:tcPr/>
                </a:tc>
                <a:extLst>
                  <a:ext uri="{0D108BD9-81ED-4DB2-BD59-A6C34878D82A}">
                    <a16:rowId xmlns:a16="http://schemas.microsoft.com/office/drawing/2014/main" val="10001"/>
                  </a:ext>
                </a:extLst>
              </a:tr>
              <a:tr h="370840">
                <a:tc>
                  <a:txBody>
                    <a:bodyPr/>
                    <a:lstStyle/>
                    <a:p>
                      <a:r>
                        <a:rPr lang="en-US" altLang="zh-TW" sz="2400" dirty="0" smtClean="0"/>
                        <a:t>curl http://www.linuxidc.com </a:t>
                      </a:r>
                      <a:r>
                        <a:rPr lang="en-US" altLang="zh-TW" sz="2400" b="1" dirty="0" smtClean="0">
                          <a:solidFill>
                            <a:srgbClr val="FF0000"/>
                          </a:solidFill>
                          <a:effectLst>
                            <a:outerShdw blurRad="38100" dist="38100" dir="2700000" algn="tl">
                              <a:srgbClr val="000000">
                                <a:alpha val="43137"/>
                              </a:srgbClr>
                            </a:outerShdw>
                          </a:effectLst>
                        </a:rPr>
                        <a:t>&gt; page.html</a:t>
                      </a:r>
                      <a:endParaRPr lang="zh-TW" altLang="en-US" sz="2400" b="1" dirty="0">
                        <a:solidFill>
                          <a:srgbClr val="FF0000"/>
                        </a:solidFill>
                        <a:effectLst>
                          <a:outerShdw blurRad="38100" dist="38100" dir="2700000" algn="tl">
                            <a:srgbClr val="000000">
                              <a:alpha val="43137"/>
                            </a:srgbClr>
                          </a:outerShdw>
                        </a:effectLst>
                      </a:endParaRPr>
                    </a:p>
                  </a:txBody>
                  <a:tcPr marL="68580" marR="68580" marT="34290" marB="34290"/>
                </a:tc>
                <a:extLst>
                  <a:ext uri="{0D108BD9-81ED-4DB2-BD59-A6C34878D82A}">
                    <a16:rowId xmlns:a16="http://schemas.microsoft.com/office/drawing/2014/main" val="10002"/>
                  </a:ext>
                </a:extLst>
              </a:tr>
              <a:tr h="370840">
                <a:tc>
                  <a:txBody>
                    <a:bodyPr/>
                    <a:lstStyle/>
                    <a:p>
                      <a:r>
                        <a:rPr lang="pt-BR" altLang="zh-TW" sz="2400" dirty="0" smtClean="0"/>
                        <a:t> curl </a:t>
                      </a:r>
                      <a:r>
                        <a:rPr lang="pt-BR" altLang="zh-TW" sz="2400" b="1" dirty="0" smtClean="0">
                          <a:solidFill>
                            <a:srgbClr val="FF0000"/>
                          </a:solidFill>
                          <a:effectLst>
                            <a:outerShdw blurRad="38100" dist="38100" dir="2700000" algn="tl">
                              <a:srgbClr val="000000">
                                <a:alpha val="43137"/>
                              </a:srgbClr>
                            </a:outerShdw>
                          </a:effectLst>
                        </a:rPr>
                        <a:t>-o page.html </a:t>
                      </a:r>
                      <a:r>
                        <a:rPr lang="pt-BR" altLang="zh-TW" sz="2400" dirty="0" smtClean="0"/>
                        <a:t>http://www.linuxidc.com</a:t>
                      </a:r>
                      <a:endParaRPr lang="zh-TW" altLang="en-US" sz="2400" dirty="0"/>
                    </a:p>
                  </a:txBody>
                  <a:tcPr marL="68580" marR="68580" marT="34290" marB="34290"/>
                </a:tc>
                <a:extLst>
                  <a:ext uri="{0D108BD9-81ED-4DB2-BD59-A6C34878D82A}">
                    <a16:rowId xmlns:a16="http://schemas.microsoft.com/office/drawing/2014/main" val="10003"/>
                  </a:ext>
                </a:extLst>
              </a:tr>
              <a:tr h="370840">
                <a:tc>
                  <a:txBody>
                    <a:bodyPr/>
                    <a:lstStyle/>
                    <a:p>
                      <a:r>
                        <a:rPr lang="pt-BR" altLang="zh-TW" sz="2400" dirty="0" smtClean="0"/>
                        <a:t>curl </a:t>
                      </a:r>
                      <a:r>
                        <a:rPr lang="pt-BR" altLang="zh-TW" sz="2400" b="1" dirty="0" smtClean="0">
                          <a:solidFill>
                            <a:srgbClr val="FF0000"/>
                          </a:solidFill>
                          <a:effectLst>
                            <a:outerShdw blurRad="38100" dist="38100" dir="2700000" algn="tl">
                              <a:srgbClr val="000000">
                                <a:alpha val="43137"/>
                              </a:srgbClr>
                            </a:outerShdw>
                          </a:effectLst>
                        </a:rPr>
                        <a:t>-x 123.45.67.89:1080 </a:t>
                      </a:r>
                      <a:r>
                        <a:rPr lang="pt-BR" altLang="zh-TW" sz="2400" dirty="0" smtClean="0"/>
                        <a:t>-o page.html http://www.linuxidc.com</a:t>
                      </a:r>
                      <a:endParaRPr lang="zh-TW" altLang="en-US" sz="2400" dirty="0"/>
                    </a:p>
                  </a:txBody>
                  <a:tcPr marL="68580" marR="68580" marT="34290" marB="34290"/>
                </a:tc>
                <a:extLst>
                  <a:ext uri="{0D108BD9-81ED-4DB2-BD59-A6C34878D82A}">
                    <a16:rowId xmlns:a16="http://schemas.microsoft.com/office/drawing/2014/main" val="2284719119"/>
                  </a:ext>
                </a:extLst>
              </a:tr>
              <a:tr h="370840">
                <a:tc>
                  <a:txBody>
                    <a:bodyPr/>
                    <a:lstStyle/>
                    <a:p>
                      <a:r>
                        <a:rPr lang="pt-BR" altLang="zh-TW" sz="2400" dirty="0" smtClean="0"/>
                        <a:t>curl -x 120.114.62.200:1010 -o page.html </a:t>
                      </a:r>
                    </a:p>
                    <a:p>
                      <a:r>
                        <a:rPr lang="pt-BR" altLang="zh-TW" sz="2400" b="1" i="0" dirty="0" smtClean="0">
                          <a:solidFill>
                            <a:srgbClr val="FF0000"/>
                          </a:solidFill>
                          <a:effectLst>
                            <a:outerShdw blurRad="38100" dist="38100" dir="2700000" algn="tl">
                              <a:srgbClr val="000000">
                                <a:alpha val="43137"/>
                              </a:srgbClr>
                            </a:outerShdw>
                          </a:effectLst>
                        </a:rPr>
                        <a:t>-D cookie.txt </a:t>
                      </a:r>
                      <a:r>
                        <a:rPr lang="pt-BR" altLang="zh-TW" sz="2400" dirty="0" smtClean="0">
                          <a:hlinkClick r:id="rId2"/>
                        </a:rPr>
                        <a:t>http://www.linuxidc.com</a:t>
                      </a:r>
                      <a:endParaRPr lang="zh-TW" altLang="en-US" sz="2400" dirty="0"/>
                    </a:p>
                  </a:txBody>
                  <a:tcPr marL="68580" marR="68580" marT="34290" marB="34290"/>
                </a:tc>
                <a:extLst>
                  <a:ext uri="{0D108BD9-81ED-4DB2-BD59-A6C34878D82A}">
                    <a16:rowId xmlns:a16="http://schemas.microsoft.com/office/drawing/2014/main" val="1469758692"/>
                  </a:ext>
                </a:extLst>
              </a:tr>
            </a:tbl>
          </a:graphicData>
        </a:graphic>
      </p:graphicFrame>
    </p:spTree>
    <p:extLst>
      <p:ext uri="{BB962C8B-B14F-4D97-AF65-F5344CB8AC3E}">
        <p14:creationId xmlns:p14="http://schemas.microsoft.com/office/powerpoint/2010/main" val="12207632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stretch>
            <a:fillRect/>
          </a:stretch>
        </p:blipFill>
        <p:spPr>
          <a:xfrm>
            <a:off x="2480113" y="2089045"/>
            <a:ext cx="3977838" cy="3557867"/>
          </a:xfrm>
          <a:prstGeom prst="rect">
            <a:avLst/>
          </a:prstGeom>
        </p:spPr>
      </p:pic>
      <p:sp>
        <p:nvSpPr>
          <p:cNvPr id="10" name="矩形 9">
            <a:extLst>
              <a:ext uri="{FF2B5EF4-FFF2-40B4-BE49-F238E27FC236}">
                <a16:creationId xmlns:a16="http://schemas.microsoft.com/office/drawing/2014/main" id="{236172F4-1BD3-4069-AD78-04AAFAE053BB}"/>
              </a:ext>
            </a:extLst>
          </p:cNvPr>
          <p:cNvSpPr/>
          <p:nvPr/>
        </p:nvSpPr>
        <p:spPr>
          <a:xfrm>
            <a:off x="4603531" y="2342437"/>
            <a:ext cx="742119" cy="4660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latin typeface="清松手寫體1" pitchFamily="2" charset="-120"/>
              <a:ea typeface="清松手寫體1" pitchFamily="2" charset="-120"/>
            </a:endParaRPr>
          </a:p>
        </p:txBody>
      </p:sp>
      <p:sp>
        <p:nvSpPr>
          <p:cNvPr id="11" name="矩形 10">
            <a:extLst>
              <a:ext uri="{FF2B5EF4-FFF2-40B4-BE49-F238E27FC236}">
                <a16:creationId xmlns:a16="http://schemas.microsoft.com/office/drawing/2014/main" id="{5602139C-8BB3-4D28-9CB4-647670B7B699}"/>
              </a:ext>
            </a:extLst>
          </p:cNvPr>
          <p:cNvSpPr/>
          <p:nvPr/>
        </p:nvSpPr>
        <p:spPr>
          <a:xfrm>
            <a:off x="530914" y="1065101"/>
            <a:ext cx="3048000" cy="830997"/>
          </a:xfrm>
          <a:prstGeom prst="rect">
            <a:avLst/>
          </a:prstGeom>
          <a:solidFill>
            <a:schemeClr val="bg1">
              <a:lumMod val="50000"/>
            </a:schemeClr>
          </a:solidFill>
        </p:spPr>
        <p:txBody>
          <a:bodyPr wrap="square">
            <a:spAutoFit/>
          </a:bodyPr>
          <a:lstStyle/>
          <a:p>
            <a:pPr algn="ctr"/>
            <a:r>
              <a:rPr lang="en-US" altLang="zh-TW" sz="2400" dirty="0">
                <a:solidFill>
                  <a:schemeClr val="bg1"/>
                </a:solidFill>
                <a:latin typeface="清松手寫體1" pitchFamily="2" charset="-120"/>
                <a:ea typeface="清松手寫體1" pitchFamily="2" charset="-120"/>
              </a:rPr>
              <a:t>Web-CTF::</a:t>
            </a:r>
            <a:r>
              <a:rPr lang="en-US" altLang="zh-TW" sz="2400" dirty="0" smtClean="0">
                <a:solidFill>
                  <a:schemeClr val="bg1"/>
                </a:solidFill>
                <a:latin typeface="清松手寫體1" pitchFamily="2" charset="-120"/>
                <a:ea typeface="清松手寫體1" pitchFamily="2" charset="-120"/>
              </a:rPr>
              <a:t>web2</a:t>
            </a:r>
          </a:p>
          <a:p>
            <a:pPr algn="ctr"/>
            <a:r>
              <a:rPr lang="en-US" altLang="zh-TW" sz="2400" dirty="0">
                <a:solidFill>
                  <a:schemeClr val="bg1"/>
                </a:solidFill>
                <a:latin typeface="清松手寫體1" pitchFamily="2" charset="-120"/>
                <a:ea typeface="清松手寫體1" pitchFamily="2" charset="-120"/>
              </a:rPr>
              <a:t>Easy_Robots.txt  </a:t>
            </a:r>
            <a:endParaRPr lang="zh-TW" altLang="en-US" sz="2400" dirty="0">
              <a:solidFill>
                <a:schemeClr val="bg1"/>
              </a:solidFill>
              <a:latin typeface="清松手寫體1" pitchFamily="2" charset="-120"/>
              <a:ea typeface="清松手寫體1" pitchFamily="2" charset="-120"/>
            </a:endParaRPr>
          </a:p>
        </p:txBody>
      </p:sp>
      <p:sp>
        <p:nvSpPr>
          <p:cNvPr id="2" name="投影片編號版面配置區 1"/>
          <p:cNvSpPr>
            <a:spLocks noGrp="1"/>
          </p:cNvSpPr>
          <p:nvPr>
            <p:ph type="sldNum" sz="quarter" idx="12"/>
          </p:nvPr>
        </p:nvSpPr>
        <p:spPr/>
        <p:txBody>
          <a:bodyPr/>
          <a:lstStyle/>
          <a:p>
            <a:fld id="{D148A95B-E78A-43D3-83C9-357D8C7DE65E}" type="slidenum">
              <a:rPr lang="zh-TW" altLang="en-US" smtClean="0"/>
              <a:t>50</a:t>
            </a:fld>
            <a:endParaRPr lang="zh-TW" altLang="en-US"/>
          </a:p>
        </p:txBody>
      </p:sp>
      <p:pic>
        <p:nvPicPr>
          <p:cNvPr id="6" name="圖片 5">
            <a:extLst>
              <a:ext uri="{FF2B5EF4-FFF2-40B4-BE49-F238E27FC236}">
                <a16:creationId xmlns:a16="http://schemas.microsoft.com/office/drawing/2014/main" id="{E5B52322-AA39-4541-89E7-A190DC7C83F3}"/>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89331149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圖片 15"/>
          <p:cNvPicPr>
            <a:picLocks noChangeAspect="1"/>
          </p:cNvPicPr>
          <p:nvPr/>
        </p:nvPicPr>
        <p:blipFill>
          <a:blip r:embed="rId2"/>
          <a:stretch>
            <a:fillRect/>
          </a:stretch>
        </p:blipFill>
        <p:spPr>
          <a:xfrm>
            <a:off x="2322601" y="2093889"/>
            <a:ext cx="4267570" cy="3548180"/>
          </a:xfrm>
          <a:prstGeom prst="rect">
            <a:avLst/>
          </a:prstGeom>
          <a:ln>
            <a:solidFill>
              <a:schemeClr val="tx1"/>
            </a:solidFill>
          </a:ln>
        </p:spPr>
      </p:pic>
      <p:sp>
        <p:nvSpPr>
          <p:cNvPr id="10" name="矩形 9">
            <a:extLst>
              <a:ext uri="{FF2B5EF4-FFF2-40B4-BE49-F238E27FC236}">
                <a16:creationId xmlns:a16="http://schemas.microsoft.com/office/drawing/2014/main" id="{5602139C-8BB3-4D28-9CB4-647670B7B699}"/>
              </a:ext>
            </a:extLst>
          </p:cNvPr>
          <p:cNvSpPr/>
          <p:nvPr/>
        </p:nvSpPr>
        <p:spPr>
          <a:xfrm>
            <a:off x="530914" y="1065101"/>
            <a:ext cx="3048000" cy="830997"/>
          </a:xfrm>
          <a:prstGeom prst="rect">
            <a:avLst/>
          </a:prstGeom>
          <a:solidFill>
            <a:schemeClr val="bg1">
              <a:lumMod val="50000"/>
            </a:schemeClr>
          </a:solidFill>
        </p:spPr>
        <p:txBody>
          <a:bodyPr wrap="square">
            <a:spAutoFit/>
          </a:bodyPr>
          <a:lstStyle/>
          <a:p>
            <a:pPr algn="ctr"/>
            <a:r>
              <a:rPr lang="en-US" altLang="zh-TW" sz="2400" dirty="0">
                <a:solidFill>
                  <a:schemeClr val="bg1"/>
                </a:solidFill>
                <a:latin typeface="清松手寫體1" pitchFamily="2" charset="-120"/>
                <a:ea typeface="清松手寫體1" pitchFamily="2" charset="-120"/>
              </a:rPr>
              <a:t>Web-CTF::</a:t>
            </a:r>
            <a:r>
              <a:rPr lang="en-US" altLang="zh-TW" sz="2400" dirty="0" smtClean="0">
                <a:solidFill>
                  <a:schemeClr val="bg1"/>
                </a:solidFill>
                <a:latin typeface="清松手寫體1" pitchFamily="2" charset="-120"/>
                <a:ea typeface="清松手寫體1" pitchFamily="2" charset="-120"/>
              </a:rPr>
              <a:t>web2</a:t>
            </a:r>
          </a:p>
          <a:p>
            <a:pPr algn="ctr"/>
            <a:r>
              <a:rPr lang="en-US" altLang="zh-TW" sz="2400" dirty="0">
                <a:solidFill>
                  <a:schemeClr val="bg1"/>
                </a:solidFill>
                <a:latin typeface="清松手寫體1" pitchFamily="2" charset="-120"/>
                <a:ea typeface="清松手寫體1" pitchFamily="2" charset="-120"/>
              </a:rPr>
              <a:t>Easy_Robots.txt  </a:t>
            </a:r>
            <a:endParaRPr lang="zh-TW" altLang="en-US" sz="2400" dirty="0">
              <a:solidFill>
                <a:schemeClr val="bg1"/>
              </a:solidFill>
              <a:latin typeface="清松手寫體1" pitchFamily="2" charset="-120"/>
              <a:ea typeface="清松手寫體1" pitchFamily="2" charset="-120"/>
            </a:endParaRPr>
          </a:p>
        </p:txBody>
      </p:sp>
      <p:sp>
        <p:nvSpPr>
          <p:cNvPr id="2" name="投影片編號版面配置區 1"/>
          <p:cNvSpPr>
            <a:spLocks noGrp="1"/>
          </p:cNvSpPr>
          <p:nvPr>
            <p:ph type="sldNum" sz="quarter" idx="12"/>
          </p:nvPr>
        </p:nvSpPr>
        <p:spPr/>
        <p:txBody>
          <a:bodyPr/>
          <a:lstStyle/>
          <a:p>
            <a:fld id="{D148A95B-E78A-43D3-83C9-357D8C7DE65E}" type="slidenum">
              <a:rPr lang="zh-TW" altLang="en-US" smtClean="0"/>
              <a:t>51</a:t>
            </a:fld>
            <a:endParaRPr lang="zh-TW" altLang="en-US"/>
          </a:p>
        </p:txBody>
      </p:sp>
      <p:pic>
        <p:nvPicPr>
          <p:cNvPr id="5" name="圖片 4">
            <a:extLst>
              <a:ext uri="{FF2B5EF4-FFF2-40B4-BE49-F238E27FC236}">
                <a16:creationId xmlns:a16="http://schemas.microsoft.com/office/drawing/2014/main" id="{E5B52322-AA39-4541-89E7-A190DC7C83F3}"/>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42477805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602139C-8BB3-4D28-9CB4-647670B7B699}"/>
              </a:ext>
            </a:extLst>
          </p:cNvPr>
          <p:cNvSpPr/>
          <p:nvPr/>
        </p:nvSpPr>
        <p:spPr>
          <a:xfrm>
            <a:off x="363715" y="1073488"/>
            <a:ext cx="3048000" cy="461665"/>
          </a:xfrm>
          <a:prstGeom prst="rect">
            <a:avLst/>
          </a:prstGeom>
          <a:solidFill>
            <a:schemeClr val="bg1">
              <a:lumMod val="50000"/>
            </a:schemeClr>
          </a:solidFill>
        </p:spPr>
        <p:txBody>
          <a:bodyPr wrap="square">
            <a:spAutoFit/>
          </a:bodyPr>
          <a:lstStyle/>
          <a:p>
            <a:pPr algn="ctr"/>
            <a:r>
              <a:rPr lang="en-US" altLang="zh-TW" sz="2400" dirty="0" smtClean="0">
                <a:solidFill>
                  <a:schemeClr val="bg1"/>
                </a:solidFill>
                <a:latin typeface="清松手寫體1" pitchFamily="2" charset="-120"/>
                <a:ea typeface="清松手寫體1" pitchFamily="2" charset="-120"/>
              </a:rPr>
              <a:t>Web-CTF::web3  </a:t>
            </a:r>
            <a:endParaRPr lang="zh-TW" altLang="en-US" sz="2400" dirty="0">
              <a:solidFill>
                <a:schemeClr val="bg1"/>
              </a:solidFill>
              <a:latin typeface="清松手寫體1" pitchFamily="2" charset="-120"/>
              <a:ea typeface="清松手寫體1" pitchFamily="2" charset="-120"/>
            </a:endParaRPr>
          </a:p>
        </p:txBody>
      </p:sp>
      <p:sp>
        <p:nvSpPr>
          <p:cNvPr id="5" name="矩形 4">
            <a:extLst>
              <a:ext uri="{FF2B5EF4-FFF2-40B4-BE49-F238E27FC236}">
                <a16:creationId xmlns:a16="http://schemas.microsoft.com/office/drawing/2014/main" id="{A147D756-5D92-43CF-8B4E-8B84817AEB02}"/>
              </a:ext>
            </a:extLst>
          </p:cNvPr>
          <p:cNvSpPr/>
          <p:nvPr/>
        </p:nvSpPr>
        <p:spPr>
          <a:xfrm>
            <a:off x="290000" y="1669909"/>
            <a:ext cx="4360684" cy="3970318"/>
          </a:xfrm>
          <a:prstGeom prst="rect">
            <a:avLst/>
          </a:prstGeom>
        </p:spPr>
        <p:txBody>
          <a:bodyPr wrap="square">
            <a:spAutoFit/>
          </a:bodyPr>
          <a:lstStyle/>
          <a:p>
            <a:r>
              <a:rPr lang="en-US" altLang="zh-TW" dirty="0">
                <a:latin typeface="清松手寫體1" pitchFamily="2" charset="-120"/>
                <a:ea typeface="清松手寫體1" pitchFamily="2" charset="-120"/>
              </a:rPr>
              <a:t>robots.txt</a:t>
            </a:r>
            <a:r>
              <a:rPr lang="zh-TW" altLang="en-US" dirty="0">
                <a:latin typeface="清松手寫體1" pitchFamily="2" charset="-120"/>
                <a:ea typeface="清松手寫體1" pitchFamily="2" charset="-120"/>
              </a:rPr>
              <a:t>是一種文字檔案，它告訴網路搜尋引擎此網站中的哪些內容是不應被搜尋引擎的搜尋到的，哪些是可以被搜尋引擎搜尋到的。 但駭客卻常透過</a:t>
            </a:r>
            <a:r>
              <a:rPr lang="en-US" altLang="zh-TW" dirty="0">
                <a:latin typeface="清松手寫體1" pitchFamily="2" charset="-120"/>
                <a:ea typeface="清松手寫體1" pitchFamily="2" charset="-120"/>
              </a:rPr>
              <a:t>robots.txt</a:t>
            </a:r>
            <a:r>
              <a:rPr lang="zh-TW" altLang="en-US" dirty="0">
                <a:latin typeface="清松手寫體1" pitchFamily="2" charset="-120"/>
                <a:ea typeface="清松手寫體1" pitchFamily="2" charset="-120"/>
              </a:rPr>
              <a:t>來知道哪些網頁目錄含有重要或是隱私資訊。</a:t>
            </a:r>
            <a:endParaRPr lang="en-US" altLang="zh-TW" dirty="0">
              <a:latin typeface="清松手寫體1" pitchFamily="2" charset="-120"/>
              <a:ea typeface="清松手寫體1" pitchFamily="2" charset="-120"/>
            </a:endParaRPr>
          </a:p>
          <a:p>
            <a:endParaRPr lang="zh-TW" altLang="en-US" dirty="0">
              <a:latin typeface="清松手寫體1" pitchFamily="2" charset="-120"/>
              <a:ea typeface="清松手寫體1" pitchFamily="2" charset="-120"/>
            </a:endParaRPr>
          </a:p>
          <a:p>
            <a:r>
              <a:rPr lang="zh-TW" altLang="en-US" dirty="0">
                <a:latin typeface="清松手寫體1" pitchFamily="2" charset="-120"/>
                <a:ea typeface="清松手寫體1" pitchFamily="2" charset="-120"/>
              </a:rPr>
              <a:t>本題任務是請你找到</a:t>
            </a:r>
            <a:r>
              <a:rPr lang="en-US" altLang="zh-TW" dirty="0">
                <a:latin typeface="清松手寫體1" pitchFamily="2" charset="-120"/>
                <a:ea typeface="清松手寫體1" pitchFamily="2" charset="-120"/>
              </a:rPr>
              <a:t>robots.txt</a:t>
            </a:r>
            <a:r>
              <a:rPr lang="zh-TW" altLang="en-US" dirty="0">
                <a:latin typeface="清松手寫體1" pitchFamily="2" charset="-120"/>
                <a:ea typeface="清松手寫體1" pitchFamily="2" charset="-120"/>
              </a:rPr>
              <a:t>並因此找到</a:t>
            </a:r>
            <a:r>
              <a:rPr lang="en-US" altLang="zh-TW" dirty="0">
                <a:latin typeface="清松手寫體1" pitchFamily="2" charset="-120"/>
                <a:ea typeface="清松手寫體1" pitchFamily="2" charset="-120"/>
              </a:rPr>
              <a:t>flag</a:t>
            </a:r>
            <a:r>
              <a:rPr lang="zh-TW" altLang="en-US" dirty="0">
                <a:latin typeface="清松手寫體1" pitchFamily="2" charset="-120"/>
                <a:ea typeface="清松手寫體1" pitchFamily="2" charset="-120"/>
              </a:rPr>
              <a:t>。</a:t>
            </a:r>
            <a:endParaRPr lang="en-US" altLang="zh-TW" dirty="0">
              <a:latin typeface="清松手寫體1" pitchFamily="2" charset="-120"/>
              <a:ea typeface="清松手寫體1" pitchFamily="2" charset="-120"/>
            </a:endParaRPr>
          </a:p>
          <a:p>
            <a:r>
              <a:rPr lang="zh-TW" altLang="en-US" dirty="0">
                <a:latin typeface="清松手寫體1" pitchFamily="2" charset="-120"/>
                <a:ea typeface="清松手寫體1" pitchFamily="2" charset="-120"/>
              </a:rPr>
              <a:t/>
            </a:r>
            <a:br>
              <a:rPr lang="zh-TW" altLang="en-US" dirty="0">
                <a:latin typeface="清松手寫體1" pitchFamily="2" charset="-120"/>
                <a:ea typeface="清松手寫體1" pitchFamily="2" charset="-120"/>
              </a:rPr>
            </a:br>
            <a:r>
              <a:rPr lang="zh-TW" altLang="en-US" dirty="0">
                <a:latin typeface="清松手寫體1" pitchFamily="2" charset="-120"/>
                <a:ea typeface="清松手寫體1" pitchFamily="2" charset="-120"/>
              </a:rPr>
              <a:t>提示</a:t>
            </a:r>
            <a:r>
              <a:rPr lang="en-US" altLang="zh-TW" dirty="0">
                <a:latin typeface="清松手寫體1" pitchFamily="2" charset="-120"/>
                <a:ea typeface="清松手寫體1" pitchFamily="2" charset="-120"/>
              </a:rPr>
              <a:t>1 : robots.txt</a:t>
            </a:r>
            <a:r>
              <a:rPr lang="zh-TW" altLang="en-US" dirty="0">
                <a:latin typeface="清松手寫體1" pitchFamily="2" charset="-120"/>
                <a:ea typeface="清松手寫體1" pitchFamily="2" charset="-120"/>
              </a:rPr>
              <a:t>的存放放置</a:t>
            </a:r>
            <a:br>
              <a:rPr lang="zh-TW" altLang="en-US" dirty="0">
                <a:latin typeface="清松手寫體1" pitchFamily="2" charset="-120"/>
                <a:ea typeface="清松手寫體1" pitchFamily="2" charset="-120"/>
              </a:rPr>
            </a:br>
            <a:r>
              <a:rPr lang="zh-TW" altLang="en-US" dirty="0">
                <a:latin typeface="清松手寫體1" pitchFamily="2" charset="-120"/>
                <a:ea typeface="清松手寫體1" pitchFamily="2" charset="-120"/>
              </a:rPr>
              <a:t>提示</a:t>
            </a:r>
            <a:r>
              <a:rPr lang="en-US" altLang="zh-TW" dirty="0">
                <a:latin typeface="清松手寫體1" pitchFamily="2" charset="-120"/>
                <a:ea typeface="清松手寫體1" pitchFamily="2" charset="-120"/>
              </a:rPr>
              <a:t>2 : </a:t>
            </a:r>
            <a:r>
              <a:rPr lang="zh-TW" altLang="en-US" dirty="0">
                <a:latin typeface="清松手寫體1" pitchFamily="2" charset="-120"/>
                <a:ea typeface="清松手寫體1" pitchFamily="2" charset="-120"/>
              </a:rPr>
              <a:t>相關</a:t>
            </a:r>
            <a:r>
              <a:rPr lang="en-US" altLang="zh-TW" dirty="0">
                <a:latin typeface="清松手寫體1" pitchFamily="2" charset="-120"/>
                <a:ea typeface="清松手寫體1" pitchFamily="2" charset="-120"/>
              </a:rPr>
              <a:t>hex to string</a:t>
            </a:r>
            <a:r>
              <a:rPr lang="zh-TW" altLang="en-US" dirty="0">
                <a:latin typeface="清松手寫體1" pitchFamily="2" charset="-120"/>
                <a:ea typeface="清松手寫體1" pitchFamily="2" charset="-120"/>
              </a:rPr>
              <a:t>及</a:t>
            </a:r>
            <a:r>
              <a:rPr lang="en-US" altLang="zh-TW" dirty="0">
                <a:latin typeface="清松手寫體1" pitchFamily="2" charset="-120"/>
                <a:ea typeface="清松手寫體1" pitchFamily="2" charset="-120"/>
              </a:rPr>
              <a:t>base64 </a:t>
            </a:r>
            <a:r>
              <a:rPr lang="zh-TW" altLang="en-US" dirty="0">
                <a:latin typeface="清松手寫體1" pitchFamily="2" charset="-120"/>
                <a:ea typeface="清松手寫體1" pitchFamily="2" charset="-120"/>
              </a:rPr>
              <a:t>編碼</a:t>
            </a:r>
            <a:endParaRPr lang="en-US" altLang="zh-TW" dirty="0">
              <a:latin typeface="清松手寫體1" pitchFamily="2" charset="-120"/>
              <a:ea typeface="清松手寫體1" pitchFamily="2" charset="-120"/>
            </a:endParaRPr>
          </a:p>
          <a:p>
            <a:endParaRPr lang="zh-TW" altLang="en-US" dirty="0">
              <a:latin typeface="清松手寫體1" pitchFamily="2" charset="-120"/>
              <a:ea typeface="清松手寫體1" pitchFamily="2" charset="-120"/>
            </a:endParaRPr>
          </a:p>
          <a:p>
            <a:r>
              <a:rPr lang="zh-TW" altLang="en-US" dirty="0">
                <a:latin typeface="清松手寫體1" pitchFamily="2" charset="-120"/>
                <a:ea typeface="清松手寫體1" pitchFamily="2" charset="-120"/>
              </a:rPr>
              <a:t>請連結以下網址</a:t>
            </a:r>
            <a:r>
              <a:rPr lang="en-US" altLang="zh-TW" dirty="0">
                <a:latin typeface="清松手寫體1" pitchFamily="2" charset="-120"/>
                <a:ea typeface="清松手寫體1" pitchFamily="2" charset="-120"/>
              </a:rPr>
              <a:t>:</a:t>
            </a:r>
            <a:br>
              <a:rPr lang="en-US" altLang="zh-TW" dirty="0">
                <a:latin typeface="清松手寫體1" pitchFamily="2" charset="-120"/>
                <a:ea typeface="清松手寫體1" pitchFamily="2" charset="-120"/>
              </a:rPr>
            </a:br>
            <a:r>
              <a:rPr lang="en-US" altLang="zh-TW" dirty="0">
                <a:solidFill>
                  <a:srgbClr val="337AB7"/>
                </a:solidFill>
                <a:latin typeface="Lato"/>
                <a:ea typeface="清松手寫體1" pitchFamily="2" charset="-120"/>
              </a:rPr>
              <a:t>http://192.168.1.230:2001/</a:t>
            </a:r>
            <a:endParaRPr lang="zh-TW" altLang="en-US" dirty="0">
              <a:solidFill>
                <a:srgbClr val="337AB7"/>
              </a:solidFill>
              <a:latin typeface="Lato"/>
              <a:ea typeface="清松手寫體1" pitchFamily="2" charset="-120"/>
            </a:endParaRPr>
          </a:p>
        </p:txBody>
      </p:sp>
      <p:pic>
        <p:nvPicPr>
          <p:cNvPr id="3" name="圖片 2">
            <a:extLst>
              <a:ext uri="{FF2B5EF4-FFF2-40B4-BE49-F238E27FC236}">
                <a16:creationId xmlns:a16="http://schemas.microsoft.com/office/drawing/2014/main" id="{60B08307-E4EB-465F-BFD0-C9698632E52E}"/>
              </a:ext>
            </a:extLst>
          </p:cNvPr>
          <p:cNvPicPr>
            <a:picLocks noChangeAspect="1"/>
          </p:cNvPicPr>
          <p:nvPr/>
        </p:nvPicPr>
        <p:blipFill>
          <a:blip r:embed="rId2"/>
          <a:stretch>
            <a:fillRect/>
          </a:stretch>
        </p:blipFill>
        <p:spPr>
          <a:xfrm>
            <a:off x="4794465" y="1953679"/>
            <a:ext cx="4073356" cy="3657600"/>
          </a:xfrm>
          <a:prstGeom prst="rect">
            <a:avLst/>
          </a:prstGeom>
        </p:spPr>
      </p:pic>
      <p:sp>
        <p:nvSpPr>
          <p:cNvPr id="13" name="矩形 12">
            <a:extLst>
              <a:ext uri="{FF2B5EF4-FFF2-40B4-BE49-F238E27FC236}">
                <a16:creationId xmlns:a16="http://schemas.microsoft.com/office/drawing/2014/main" id="{1E946201-8788-4106-924D-A5FD856F24BF}"/>
              </a:ext>
            </a:extLst>
          </p:cNvPr>
          <p:cNvSpPr/>
          <p:nvPr/>
        </p:nvSpPr>
        <p:spPr>
          <a:xfrm>
            <a:off x="3411715" y="1292423"/>
            <a:ext cx="3512500" cy="369332"/>
          </a:xfrm>
          <a:prstGeom prst="rect">
            <a:avLst/>
          </a:prstGeom>
        </p:spPr>
        <p:txBody>
          <a:bodyPr wrap="none">
            <a:spAutoFit/>
          </a:bodyPr>
          <a:lstStyle/>
          <a:p>
            <a:r>
              <a:rPr lang="en-US" altLang="zh-TW" dirty="0">
                <a:latin typeface="清松手寫體1" pitchFamily="2" charset="-120"/>
                <a:ea typeface="清松手寫體1" pitchFamily="2" charset="-120"/>
              </a:rPr>
              <a:t>https://zh.wikipedia.org/zh-tw/Base64</a:t>
            </a:r>
            <a:endParaRPr lang="zh-TW" altLang="en-US" dirty="0">
              <a:latin typeface="清松手寫體1" pitchFamily="2" charset="-120"/>
              <a:ea typeface="清松手寫體1" pitchFamily="2" charset="-120"/>
            </a:endParaRPr>
          </a:p>
        </p:txBody>
      </p:sp>
      <p:sp>
        <p:nvSpPr>
          <p:cNvPr id="6" name="文字方塊 5">
            <a:extLst>
              <a:ext uri="{FF2B5EF4-FFF2-40B4-BE49-F238E27FC236}">
                <a16:creationId xmlns:a16="http://schemas.microsoft.com/office/drawing/2014/main" id="{B94C7B45-F123-43C7-BDC3-1895EEA0C94E}"/>
              </a:ext>
            </a:extLst>
          </p:cNvPr>
          <p:cNvSpPr txBox="1"/>
          <p:nvPr/>
        </p:nvSpPr>
        <p:spPr>
          <a:xfrm>
            <a:off x="3411715" y="1003954"/>
            <a:ext cx="2175596" cy="400110"/>
          </a:xfrm>
          <a:prstGeom prst="rect">
            <a:avLst/>
          </a:prstGeom>
          <a:noFill/>
        </p:spPr>
        <p:txBody>
          <a:bodyPr wrap="none" rtlCol="0">
            <a:spAutoFit/>
          </a:bodyPr>
          <a:lstStyle/>
          <a:p>
            <a:r>
              <a:rPr lang="en-US" altLang="zh-TW" sz="2000" dirty="0">
                <a:latin typeface="清松手寫體1" pitchFamily="2" charset="-120"/>
                <a:ea typeface="清松手寫體1" pitchFamily="2" charset="-120"/>
              </a:rPr>
              <a:t>Base64</a:t>
            </a:r>
            <a:r>
              <a:rPr lang="zh-TW" altLang="en-US" sz="2000" dirty="0">
                <a:latin typeface="清松手寫體1" pitchFamily="2" charset="-120"/>
                <a:ea typeface="清松手寫體1" pitchFamily="2" charset="-120"/>
              </a:rPr>
              <a:t>編碼參考：</a:t>
            </a:r>
          </a:p>
        </p:txBody>
      </p:sp>
      <p:sp>
        <p:nvSpPr>
          <p:cNvPr id="4" name="投影片編號版面配置區 3"/>
          <p:cNvSpPr>
            <a:spLocks noGrp="1"/>
          </p:cNvSpPr>
          <p:nvPr>
            <p:ph type="sldNum" sz="quarter" idx="12"/>
          </p:nvPr>
        </p:nvSpPr>
        <p:spPr/>
        <p:txBody>
          <a:bodyPr/>
          <a:lstStyle/>
          <a:p>
            <a:fld id="{D148A95B-E78A-43D3-83C9-357D8C7DE65E}" type="slidenum">
              <a:rPr lang="zh-TW" altLang="en-US" smtClean="0"/>
              <a:t>52</a:t>
            </a:fld>
            <a:endParaRPr lang="zh-TW" altLang="en-US"/>
          </a:p>
        </p:txBody>
      </p:sp>
      <p:pic>
        <p:nvPicPr>
          <p:cNvPr id="8" name="圖片 7">
            <a:extLst>
              <a:ext uri="{FF2B5EF4-FFF2-40B4-BE49-F238E27FC236}">
                <a16:creationId xmlns:a16="http://schemas.microsoft.com/office/drawing/2014/main" id="{E5B52322-AA39-4541-89E7-A190DC7C83F3}"/>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80803303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602139C-8BB3-4D28-9CB4-647670B7B699}"/>
              </a:ext>
            </a:extLst>
          </p:cNvPr>
          <p:cNvSpPr/>
          <p:nvPr/>
        </p:nvSpPr>
        <p:spPr>
          <a:xfrm>
            <a:off x="381000" y="1066800"/>
            <a:ext cx="3048000" cy="461665"/>
          </a:xfrm>
          <a:prstGeom prst="rect">
            <a:avLst/>
          </a:prstGeom>
          <a:solidFill>
            <a:schemeClr val="bg1">
              <a:lumMod val="50000"/>
            </a:schemeClr>
          </a:solidFill>
        </p:spPr>
        <p:txBody>
          <a:bodyPr wrap="square">
            <a:spAutoFit/>
          </a:bodyPr>
          <a:lstStyle/>
          <a:p>
            <a:pPr algn="ctr"/>
            <a:r>
              <a:rPr lang="en-US" altLang="zh-TW" sz="2400" dirty="0">
                <a:solidFill>
                  <a:schemeClr val="bg1"/>
                </a:solidFill>
                <a:latin typeface="清松手寫體1" pitchFamily="2" charset="-120"/>
                <a:ea typeface="清松手寫體1" pitchFamily="2" charset="-120"/>
              </a:rPr>
              <a:t>Web-CTF::</a:t>
            </a:r>
            <a:r>
              <a:rPr lang="en-US" altLang="zh-TW" sz="2400" dirty="0" smtClean="0">
                <a:solidFill>
                  <a:schemeClr val="bg1"/>
                </a:solidFill>
                <a:latin typeface="清松手寫體1" pitchFamily="2" charset="-120"/>
                <a:ea typeface="清松手寫體1" pitchFamily="2" charset="-120"/>
              </a:rPr>
              <a:t>web3  </a:t>
            </a:r>
            <a:endParaRPr lang="zh-TW" altLang="en-US" sz="2400" dirty="0">
              <a:solidFill>
                <a:schemeClr val="bg1"/>
              </a:solidFill>
              <a:latin typeface="清松手寫體1" pitchFamily="2" charset="-120"/>
              <a:ea typeface="清松手寫體1" pitchFamily="2" charset="-120"/>
            </a:endParaRPr>
          </a:p>
        </p:txBody>
      </p:sp>
      <p:pic>
        <p:nvPicPr>
          <p:cNvPr id="6" name="圖片 5">
            <a:extLst>
              <a:ext uri="{FF2B5EF4-FFF2-40B4-BE49-F238E27FC236}">
                <a16:creationId xmlns:a16="http://schemas.microsoft.com/office/drawing/2014/main" id="{26810FC4-300B-4C18-AC2C-C4066417961F}"/>
              </a:ext>
            </a:extLst>
          </p:cNvPr>
          <p:cNvPicPr>
            <a:picLocks noChangeAspect="1"/>
          </p:cNvPicPr>
          <p:nvPr/>
        </p:nvPicPr>
        <p:blipFill>
          <a:blip r:embed="rId2"/>
          <a:stretch>
            <a:fillRect/>
          </a:stretch>
        </p:blipFill>
        <p:spPr>
          <a:xfrm>
            <a:off x="2073203" y="1828800"/>
            <a:ext cx="4905611" cy="3762271"/>
          </a:xfrm>
          <a:prstGeom prst="rect">
            <a:avLst/>
          </a:prstGeom>
        </p:spPr>
      </p:pic>
      <p:sp>
        <p:nvSpPr>
          <p:cNvPr id="3" name="投影片編號版面配置區 2"/>
          <p:cNvSpPr>
            <a:spLocks noGrp="1"/>
          </p:cNvSpPr>
          <p:nvPr>
            <p:ph type="sldNum" sz="quarter" idx="12"/>
          </p:nvPr>
        </p:nvSpPr>
        <p:spPr/>
        <p:txBody>
          <a:bodyPr/>
          <a:lstStyle/>
          <a:p>
            <a:fld id="{D148A95B-E78A-43D3-83C9-357D8C7DE65E}" type="slidenum">
              <a:rPr lang="zh-TW" altLang="en-US" smtClean="0"/>
              <a:t>53</a:t>
            </a:fld>
            <a:endParaRPr lang="zh-TW" altLang="en-US"/>
          </a:p>
        </p:txBody>
      </p:sp>
      <p:pic>
        <p:nvPicPr>
          <p:cNvPr id="5" name="圖片 4">
            <a:extLst>
              <a:ext uri="{FF2B5EF4-FFF2-40B4-BE49-F238E27FC236}">
                <a16:creationId xmlns:a16="http://schemas.microsoft.com/office/drawing/2014/main" id="{E5B52322-AA39-4541-89E7-A190DC7C83F3}"/>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7032253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41FAA5A2-ECE8-4931-AB4C-CB3B33E23C81}"/>
              </a:ext>
            </a:extLst>
          </p:cNvPr>
          <p:cNvPicPr>
            <a:picLocks noChangeAspect="1"/>
          </p:cNvPicPr>
          <p:nvPr/>
        </p:nvPicPr>
        <p:blipFill>
          <a:blip r:embed="rId2"/>
          <a:stretch>
            <a:fillRect/>
          </a:stretch>
        </p:blipFill>
        <p:spPr>
          <a:xfrm>
            <a:off x="1600200" y="1587667"/>
            <a:ext cx="5414761" cy="4325337"/>
          </a:xfrm>
          <a:prstGeom prst="rect">
            <a:avLst/>
          </a:prstGeom>
        </p:spPr>
      </p:pic>
      <p:sp>
        <p:nvSpPr>
          <p:cNvPr id="15" name="矩形 14">
            <a:extLst>
              <a:ext uri="{FF2B5EF4-FFF2-40B4-BE49-F238E27FC236}">
                <a16:creationId xmlns:a16="http://schemas.microsoft.com/office/drawing/2014/main" id="{236172F4-1BD3-4069-AD78-04AAFAE053BB}"/>
              </a:ext>
            </a:extLst>
          </p:cNvPr>
          <p:cNvSpPr/>
          <p:nvPr/>
        </p:nvSpPr>
        <p:spPr>
          <a:xfrm>
            <a:off x="4495800" y="1981200"/>
            <a:ext cx="1066800" cy="4660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latin typeface="清松手寫體1" pitchFamily="2" charset="-120"/>
              <a:ea typeface="清松手寫體1" pitchFamily="2" charset="-120"/>
            </a:endParaRPr>
          </a:p>
        </p:txBody>
      </p:sp>
      <p:sp>
        <p:nvSpPr>
          <p:cNvPr id="11" name="矩形 10">
            <a:extLst>
              <a:ext uri="{FF2B5EF4-FFF2-40B4-BE49-F238E27FC236}">
                <a16:creationId xmlns:a16="http://schemas.microsoft.com/office/drawing/2014/main" id="{5602139C-8BB3-4D28-9CB4-647670B7B699}"/>
              </a:ext>
            </a:extLst>
          </p:cNvPr>
          <p:cNvSpPr/>
          <p:nvPr/>
        </p:nvSpPr>
        <p:spPr>
          <a:xfrm>
            <a:off x="381000" y="1066800"/>
            <a:ext cx="3048000" cy="461665"/>
          </a:xfrm>
          <a:prstGeom prst="rect">
            <a:avLst/>
          </a:prstGeom>
          <a:solidFill>
            <a:schemeClr val="bg1">
              <a:lumMod val="50000"/>
            </a:schemeClr>
          </a:solidFill>
        </p:spPr>
        <p:txBody>
          <a:bodyPr wrap="square">
            <a:spAutoFit/>
          </a:bodyPr>
          <a:lstStyle/>
          <a:p>
            <a:pPr algn="ctr"/>
            <a:r>
              <a:rPr lang="en-US" altLang="zh-TW" sz="2400" dirty="0">
                <a:solidFill>
                  <a:schemeClr val="bg1"/>
                </a:solidFill>
                <a:latin typeface="清松手寫體1" pitchFamily="2" charset="-120"/>
                <a:ea typeface="清松手寫體1" pitchFamily="2" charset="-120"/>
              </a:rPr>
              <a:t>Web-CTF::</a:t>
            </a:r>
            <a:r>
              <a:rPr lang="en-US" altLang="zh-TW" sz="2400" dirty="0" smtClean="0">
                <a:solidFill>
                  <a:schemeClr val="bg1"/>
                </a:solidFill>
                <a:latin typeface="清松手寫體1" pitchFamily="2" charset="-120"/>
                <a:ea typeface="清松手寫體1" pitchFamily="2" charset="-120"/>
              </a:rPr>
              <a:t>web3  </a:t>
            </a:r>
            <a:endParaRPr lang="zh-TW" altLang="en-US" sz="2400" dirty="0">
              <a:solidFill>
                <a:schemeClr val="bg1"/>
              </a:solidFill>
              <a:latin typeface="清松手寫體1" pitchFamily="2" charset="-120"/>
              <a:ea typeface="清松手寫體1" pitchFamily="2" charset="-120"/>
            </a:endParaRPr>
          </a:p>
        </p:txBody>
      </p:sp>
      <p:sp>
        <p:nvSpPr>
          <p:cNvPr id="2" name="投影片編號版面配置區 1"/>
          <p:cNvSpPr>
            <a:spLocks noGrp="1"/>
          </p:cNvSpPr>
          <p:nvPr>
            <p:ph type="sldNum" sz="quarter" idx="12"/>
          </p:nvPr>
        </p:nvSpPr>
        <p:spPr/>
        <p:txBody>
          <a:bodyPr/>
          <a:lstStyle/>
          <a:p>
            <a:fld id="{D148A95B-E78A-43D3-83C9-357D8C7DE65E}" type="slidenum">
              <a:rPr lang="zh-TW" altLang="en-US" smtClean="0"/>
              <a:t>54</a:t>
            </a:fld>
            <a:endParaRPr lang="zh-TW" altLang="en-US"/>
          </a:p>
        </p:txBody>
      </p:sp>
      <p:pic>
        <p:nvPicPr>
          <p:cNvPr id="6" name="圖片 5">
            <a:extLst>
              <a:ext uri="{FF2B5EF4-FFF2-40B4-BE49-F238E27FC236}">
                <a16:creationId xmlns:a16="http://schemas.microsoft.com/office/drawing/2014/main" id="{E5B52322-AA39-4541-89E7-A190DC7C83F3}"/>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42880562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CF34E532-C817-4E2E-A55B-345298828167}"/>
              </a:ext>
            </a:extLst>
          </p:cNvPr>
          <p:cNvPicPr>
            <a:picLocks noChangeAspect="1"/>
          </p:cNvPicPr>
          <p:nvPr/>
        </p:nvPicPr>
        <p:blipFill>
          <a:blip r:embed="rId2"/>
          <a:stretch>
            <a:fillRect/>
          </a:stretch>
        </p:blipFill>
        <p:spPr>
          <a:xfrm>
            <a:off x="1743459" y="1709066"/>
            <a:ext cx="5322678" cy="4082133"/>
          </a:xfrm>
          <a:prstGeom prst="rect">
            <a:avLst/>
          </a:prstGeom>
        </p:spPr>
      </p:pic>
      <p:sp>
        <p:nvSpPr>
          <p:cNvPr id="9" name="矩形 8">
            <a:extLst>
              <a:ext uri="{FF2B5EF4-FFF2-40B4-BE49-F238E27FC236}">
                <a16:creationId xmlns:a16="http://schemas.microsoft.com/office/drawing/2014/main" id="{F8AD1F69-997D-43D2-A182-46B350DF7E22}"/>
              </a:ext>
            </a:extLst>
          </p:cNvPr>
          <p:cNvSpPr/>
          <p:nvPr/>
        </p:nvSpPr>
        <p:spPr>
          <a:xfrm>
            <a:off x="4953000" y="2133600"/>
            <a:ext cx="1066800" cy="4660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latin typeface="清松手寫體1" pitchFamily="2" charset="-120"/>
              <a:ea typeface="清松手寫體1" pitchFamily="2" charset="-120"/>
            </a:endParaRPr>
          </a:p>
        </p:txBody>
      </p:sp>
      <p:sp>
        <p:nvSpPr>
          <p:cNvPr id="14" name="矩形 13">
            <a:extLst>
              <a:ext uri="{FF2B5EF4-FFF2-40B4-BE49-F238E27FC236}">
                <a16:creationId xmlns:a16="http://schemas.microsoft.com/office/drawing/2014/main" id="{A61DE1B8-FF93-4B19-B6AD-9587391462DC}"/>
              </a:ext>
            </a:extLst>
          </p:cNvPr>
          <p:cNvSpPr/>
          <p:nvPr/>
        </p:nvSpPr>
        <p:spPr>
          <a:xfrm>
            <a:off x="2514600" y="2743200"/>
            <a:ext cx="1028425" cy="2566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latin typeface="清松手寫體1" pitchFamily="2" charset="-120"/>
              <a:ea typeface="清松手寫體1" pitchFamily="2" charset="-120"/>
            </a:endParaRPr>
          </a:p>
        </p:txBody>
      </p:sp>
      <p:sp>
        <p:nvSpPr>
          <p:cNvPr id="13" name="矩形 12">
            <a:extLst>
              <a:ext uri="{FF2B5EF4-FFF2-40B4-BE49-F238E27FC236}">
                <a16:creationId xmlns:a16="http://schemas.microsoft.com/office/drawing/2014/main" id="{5602139C-8BB3-4D28-9CB4-647670B7B699}"/>
              </a:ext>
            </a:extLst>
          </p:cNvPr>
          <p:cNvSpPr/>
          <p:nvPr/>
        </p:nvSpPr>
        <p:spPr>
          <a:xfrm>
            <a:off x="381000" y="1066800"/>
            <a:ext cx="3048000" cy="461665"/>
          </a:xfrm>
          <a:prstGeom prst="rect">
            <a:avLst/>
          </a:prstGeom>
          <a:solidFill>
            <a:schemeClr val="bg1">
              <a:lumMod val="50000"/>
            </a:schemeClr>
          </a:solidFill>
        </p:spPr>
        <p:txBody>
          <a:bodyPr wrap="square">
            <a:spAutoFit/>
          </a:bodyPr>
          <a:lstStyle/>
          <a:p>
            <a:pPr algn="ctr"/>
            <a:r>
              <a:rPr lang="en-US" altLang="zh-TW" sz="2400" dirty="0">
                <a:solidFill>
                  <a:schemeClr val="bg1"/>
                </a:solidFill>
                <a:latin typeface="清松手寫體1" pitchFamily="2" charset="-120"/>
                <a:ea typeface="清松手寫體1" pitchFamily="2" charset="-120"/>
              </a:rPr>
              <a:t>Web-CTF::</a:t>
            </a:r>
            <a:r>
              <a:rPr lang="en-US" altLang="zh-TW" sz="2400" dirty="0" smtClean="0">
                <a:solidFill>
                  <a:schemeClr val="bg1"/>
                </a:solidFill>
                <a:latin typeface="清松手寫體1" pitchFamily="2" charset="-120"/>
                <a:ea typeface="清松手寫體1" pitchFamily="2" charset="-120"/>
              </a:rPr>
              <a:t>web3  </a:t>
            </a:r>
            <a:endParaRPr lang="zh-TW" altLang="en-US" sz="2400" dirty="0">
              <a:solidFill>
                <a:schemeClr val="bg1"/>
              </a:solidFill>
              <a:latin typeface="清松手寫體1" pitchFamily="2" charset="-120"/>
              <a:ea typeface="清松手寫體1" pitchFamily="2" charset="-120"/>
            </a:endParaRPr>
          </a:p>
        </p:txBody>
      </p:sp>
      <p:sp>
        <p:nvSpPr>
          <p:cNvPr id="2" name="投影片編號版面配置區 1"/>
          <p:cNvSpPr>
            <a:spLocks noGrp="1"/>
          </p:cNvSpPr>
          <p:nvPr>
            <p:ph type="sldNum" sz="quarter" idx="12"/>
          </p:nvPr>
        </p:nvSpPr>
        <p:spPr/>
        <p:txBody>
          <a:bodyPr/>
          <a:lstStyle/>
          <a:p>
            <a:fld id="{D148A95B-E78A-43D3-83C9-357D8C7DE65E}" type="slidenum">
              <a:rPr lang="zh-TW" altLang="en-US" smtClean="0"/>
              <a:t>55</a:t>
            </a:fld>
            <a:endParaRPr lang="zh-TW" altLang="en-US"/>
          </a:p>
        </p:txBody>
      </p:sp>
      <p:pic>
        <p:nvPicPr>
          <p:cNvPr id="7" name="圖片 6">
            <a:extLst>
              <a:ext uri="{FF2B5EF4-FFF2-40B4-BE49-F238E27FC236}">
                <a16:creationId xmlns:a16="http://schemas.microsoft.com/office/drawing/2014/main" id="{E5B52322-AA39-4541-89E7-A190DC7C83F3}"/>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81254699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19356FE2-BCE1-4310-B64E-04E417FE83A1}"/>
              </a:ext>
            </a:extLst>
          </p:cNvPr>
          <p:cNvPicPr>
            <a:picLocks noChangeAspect="1"/>
          </p:cNvPicPr>
          <p:nvPr/>
        </p:nvPicPr>
        <p:blipFill>
          <a:blip r:embed="rId2"/>
          <a:stretch>
            <a:fillRect/>
          </a:stretch>
        </p:blipFill>
        <p:spPr>
          <a:xfrm>
            <a:off x="457201" y="1828356"/>
            <a:ext cx="3951922" cy="3030856"/>
          </a:xfrm>
          <a:prstGeom prst="rect">
            <a:avLst/>
          </a:prstGeom>
        </p:spPr>
      </p:pic>
      <p:pic>
        <p:nvPicPr>
          <p:cNvPr id="4" name="圖片 3">
            <a:extLst>
              <a:ext uri="{FF2B5EF4-FFF2-40B4-BE49-F238E27FC236}">
                <a16:creationId xmlns:a16="http://schemas.microsoft.com/office/drawing/2014/main" id="{C1BAF458-698A-4661-AD4C-F7C5760A921E}"/>
              </a:ext>
            </a:extLst>
          </p:cNvPr>
          <p:cNvPicPr>
            <a:picLocks noChangeAspect="1"/>
          </p:cNvPicPr>
          <p:nvPr/>
        </p:nvPicPr>
        <p:blipFill>
          <a:blip r:embed="rId3"/>
          <a:stretch>
            <a:fillRect/>
          </a:stretch>
        </p:blipFill>
        <p:spPr>
          <a:xfrm>
            <a:off x="4817127" y="1828356"/>
            <a:ext cx="3951922" cy="3030856"/>
          </a:xfrm>
          <a:prstGeom prst="rect">
            <a:avLst/>
          </a:prstGeom>
        </p:spPr>
      </p:pic>
      <p:sp>
        <p:nvSpPr>
          <p:cNvPr id="14" name="矩形 13">
            <a:extLst>
              <a:ext uri="{FF2B5EF4-FFF2-40B4-BE49-F238E27FC236}">
                <a16:creationId xmlns:a16="http://schemas.microsoft.com/office/drawing/2014/main" id="{A61DE1B8-FF93-4B19-B6AD-9587391462DC}"/>
              </a:ext>
            </a:extLst>
          </p:cNvPr>
          <p:cNvSpPr/>
          <p:nvPr/>
        </p:nvSpPr>
        <p:spPr>
          <a:xfrm>
            <a:off x="7086600" y="2184230"/>
            <a:ext cx="1028425" cy="2566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latin typeface="清松手寫體1" pitchFamily="2" charset="-120"/>
              <a:ea typeface="清松手寫體1" pitchFamily="2" charset="-120"/>
            </a:endParaRPr>
          </a:p>
        </p:txBody>
      </p:sp>
      <p:sp>
        <p:nvSpPr>
          <p:cNvPr id="13" name="矩形 12">
            <a:extLst>
              <a:ext uri="{FF2B5EF4-FFF2-40B4-BE49-F238E27FC236}">
                <a16:creationId xmlns:a16="http://schemas.microsoft.com/office/drawing/2014/main" id="{A7470AD5-A295-4B37-A1FD-5EE92CED2B58}"/>
              </a:ext>
            </a:extLst>
          </p:cNvPr>
          <p:cNvSpPr/>
          <p:nvPr/>
        </p:nvSpPr>
        <p:spPr>
          <a:xfrm>
            <a:off x="4724400" y="3505200"/>
            <a:ext cx="1028425"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latin typeface="清松手寫體1" pitchFamily="2" charset="-120"/>
              <a:ea typeface="清松手寫體1" pitchFamily="2" charset="-120"/>
            </a:endParaRPr>
          </a:p>
        </p:txBody>
      </p:sp>
      <p:sp>
        <p:nvSpPr>
          <p:cNvPr id="11" name="矩形 10">
            <a:extLst>
              <a:ext uri="{FF2B5EF4-FFF2-40B4-BE49-F238E27FC236}">
                <a16:creationId xmlns:a16="http://schemas.microsoft.com/office/drawing/2014/main" id="{06843077-E32B-4C82-BAD8-92121EA76F00}"/>
              </a:ext>
            </a:extLst>
          </p:cNvPr>
          <p:cNvSpPr/>
          <p:nvPr/>
        </p:nvSpPr>
        <p:spPr>
          <a:xfrm>
            <a:off x="2877289" y="2184230"/>
            <a:ext cx="1028425" cy="2566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latin typeface="清松手寫體1" pitchFamily="2" charset="-120"/>
              <a:ea typeface="清松手寫體1" pitchFamily="2" charset="-120"/>
            </a:endParaRPr>
          </a:p>
        </p:txBody>
      </p:sp>
      <p:sp>
        <p:nvSpPr>
          <p:cNvPr id="16" name="矩形 15">
            <a:extLst>
              <a:ext uri="{FF2B5EF4-FFF2-40B4-BE49-F238E27FC236}">
                <a16:creationId xmlns:a16="http://schemas.microsoft.com/office/drawing/2014/main" id="{5602139C-8BB3-4D28-9CB4-647670B7B699}"/>
              </a:ext>
            </a:extLst>
          </p:cNvPr>
          <p:cNvSpPr/>
          <p:nvPr/>
        </p:nvSpPr>
        <p:spPr>
          <a:xfrm>
            <a:off x="381000" y="1066800"/>
            <a:ext cx="3048000" cy="461665"/>
          </a:xfrm>
          <a:prstGeom prst="rect">
            <a:avLst/>
          </a:prstGeom>
          <a:solidFill>
            <a:schemeClr val="bg1">
              <a:lumMod val="50000"/>
            </a:schemeClr>
          </a:solidFill>
        </p:spPr>
        <p:txBody>
          <a:bodyPr wrap="square">
            <a:spAutoFit/>
          </a:bodyPr>
          <a:lstStyle/>
          <a:p>
            <a:pPr algn="ctr"/>
            <a:r>
              <a:rPr lang="en-US" altLang="zh-TW" sz="2400" dirty="0">
                <a:solidFill>
                  <a:schemeClr val="bg1"/>
                </a:solidFill>
                <a:latin typeface="清松手寫體1" pitchFamily="2" charset="-120"/>
                <a:ea typeface="清松手寫體1" pitchFamily="2" charset="-120"/>
              </a:rPr>
              <a:t>Web-CTF::</a:t>
            </a:r>
            <a:r>
              <a:rPr lang="en-US" altLang="zh-TW" sz="2400" dirty="0" smtClean="0">
                <a:solidFill>
                  <a:schemeClr val="bg1"/>
                </a:solidFill>
                <a:latin typeface="清松手寫體1" pitchFamily="2" charset="-120"/>
                <a:ea typeface="清松手寫體1" pitchFamily="2" charset="-120"/>
              </a:rPr>
              <a:t>web3  </a:t>
            </a:r>
            <a:endParaRPr lang="zh-TW" altLang="en-US" sz="2400" dirty="0">
              <a:solidFill>
                <a:schemeClr val="bg1"/>
              </a:solidFill>
              <a:latin typeface="清松手寫體1" pitchFamily="2" charset="-120"/>
              <a:ea typeface="清松手寫體1" pitchFamily="2" charset="-120"/>
            </a:endParaRPr>
          </a:p>
        </p:txBody>
      </p:sp>
      <p:sp>
        <p:nvSpPr>
          <p:cNvPr id="17" name="向右箭號 10">
            <a:extLst>
              <a:ext uri="{FF2B5EF4-FFF2-40B4-BE49-F238E27FC236}">
                <a16:creationId xmlns:a16="http://schemas.microsoft.com/office/drawing/2014/main" id="{73BFE9BD-6EC3-4D23-8C93-67C77A8AD3DD}"/>
              </a:ext>
            </a:extLst>
          </p:cNvPr>
          <p:cNvSpPr/>
          <p:nvPr/>
        </p:nvSpPr>
        <p:spPr>
          <a:xfrm>
            <a:off x="4331856" y="2895600"/>
            <a:ext cx="562538" cy="4056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1350" dirty="0">
              <a:latin typeface="清松手寫體1" pitchFamily="2" charset="-120"/>
              <a:ea typeface="清松手寫體1" pitchFamily="2" charset="-120"/>
            </a:endParaRPr>
          </a:p>
        </p:txBody>
      </p:sp>
      <p:sp>
        <p:nvSpPr>
          <p:cNvPr id="2" name="投影片編號版面配置區 1"/>
          <p:cNvSpPr>
            <a:spLocks noGrp="1"/>
          </p:cNvSpPr>
          <p:nvPr>
            <p:ph type="sldNum" sz="quarter" idx="12"/>
          </p:nvPr>
        </p:nvSpPr>
        <p:spPr/>
        <p:txBody>
          <a:bodyPr/>
          <a:lstStyle/>
          <a:p>
            <a:fld id="{D148A95B-E78A-43D3-83C9-357D8C7DE65E}" type="slidenum">
              <a:rPr lang="zh-TW" altLang="en-US" smtClean="0"/>
              <a:t>56</a:t>
            </a:fld>
            <a:endParaRPr lang="zh-TW" altLang="en-US"/>
          </a:p>
        </p:txBody>
      </p:sp>
      <p:pic>
        <p:nvPicPr>
          <p:cNvPr id="10" name="圖片 9">
            <a:extLst>
              <a:ext uri="{FF2B5EF4-FFF2-40B4-BE49-F238E27FC236}">
                <a16:creationId xmlns:a16="http://schemas.microsoft.com/office/drawing/2014/main" id="{E5B52322-AA39-4541-89E7-A190DC7C83F3}"/>
              </a:ext>
            </a:extLst>
          </p:cNvPr>
          <p:cNvPicPr>
            <a:picLocks noChangeAspect="1"/>
          </p:cNvPicPr>
          <p:nvPr/>
        </p:nvPicPr>
        <p:blipFill>
          <a:blip r:embed="rId4"/>
          <a:stretch>
            <a:fillRect/>
          </a:stretch>
        </p:blipFill>
        <p:spPr>
          <a:xfrm>
            <a:off x="-88776" y="6207487"/>
            <a:ext cx="9232776" cy="675546"/>
          </a:xfrm>
          <a:prstGeom prst="rect">
            <a:avLst/>
          </a:prstGeom>
        </p:spPr>
      </p:pic>
    </p:spTree>
    <p:extLst>
      <p:ext uri="{BB962C8B-B14F-4D97-AF65-F5344CB8AC3E}">
        <p14:creationId xmlns:p14="http://schemas.microsoft.com/office/powerpoint/2010/main" val="411635489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7323C12C-0A70-4E75-B1C6-5043E387A7EB}"/>
              </a:ext>
            </a:extLst>
          </p:cNvPr>
          <p:cNvPicPr>
            <a:picLocks noChangeAspect="1"/>
          </p:cNvPicPr>
          <p:nvPr/>
        </p:nvPicPr>
        <p:blipFill>
          <a:blip r:embed="rId2"/>
          <a:stretch>
            <a:fillRect/>
          </a:stretch>
        </p:blipFill>
        <p:spPr>
          <a:xfrm>
            <a:off x="381000" y="1769916"/>
            <a:ext cx="4028121" cy="3089296"/>
          </a:xfrm>
          <a:prstGeom prst="rect">
            <a:avLst/>
          </a:prstGeom>
        </p:spPr>
      </p:pic>
      <p:sp>
        <p:nvSpPr>
          <p:cNvPr id="6" name="矩形 5">
            <a:extLst>
              <a:ext uri="{FF2B5EF4-FFF2-40B4-BE49-F238E27FC236}">
                <a16:creationId xmlns:a16="http://schemas.microsoft.com/office/drawing/2014/main" id="{1534DF77-EF71-4948-8B01-667A40395E45}"/>
              </a:ext>
            </a:extLst>
          </p:cNvPr>
          <p:cNvSpPr/>
          <p:nvPr/>
        </p:nvSpPr>
        <p:spPr>
          <a:xfrm>
            <a:off x="3044952" y="5160264"/>
            <a:ext cx="5773516" cy="461665"/>
          </a:xfrm>
          <a:prstGeom prst="rect">
            <a:avLst/>
          </a:prstGeom>
          <a:ln>
            <a:solidFill>
              <a:schemeClr val="tx1"/>
            </a:solidFill>
          </a:ln>
        </p:spPr>
        <p:txBody>
          <a:bodyPr wrap="square">
            <a:spAutoFit/>
          </a:bodyPr>
          <a:lstStyle/>
          <a:p>
            <a:r>
              <a:rPr lang="en-US" altLang="zh-TW" sz="2400" dirty="0">
                <a:latin typeface="清松手寫體1" pitchFamily="2" charset="-120"/>
                <a:ea typeface="清松手寫體1" pitchFamily="2" charset="-120"/>
              </a:rPr>
              <a:t>https://codebeautify.org/hex-string-converter</a:t>
            </a:r>
            <a:endParaRPr lang="zh-TW" altLang="en-US" sz="2400" dirty="0">
              <a:latin typeface="清松手寫體1" pitchFamily="2" charset="-120"/>
              <a:ea typeface="清松手寫體1" pitchFamily="2" charset="-120"/>
            </a:endParaRPr>
          </a:p>
        </p:txBody>
      </p:sp>
      <p:pic>
        <p:nvPicPr>
          <p:cNvPr id="7" name="圖片 6">
            <a:extLst>
              <a:ext uri="{FF2B5EF4-FFF2-40B4-BE49-F238E27FC236}">
                <a16:creationId xmlns:a16="http://schemas.microsoft.com/office/drawing/2014/main" id="{A0409869-8D57-4C8C-8B4B-23F2A927BEA0}"/>
              </a:ext>
            </a:extLst>
          </p:cNvPr>
          <p:cNvPicPr>
            <a:picLocks noChangeAspect="1"/>
          </p:cNvPicPr>
          <p:nvPr/>
        </p:nvPicPr>
        <p:blipFill rotWithShape="1">
          <a:blip r:embed="rId3"/>
          <a:srcRect t="22845"/>
          <a:stretch/>
        </p:blipFill>
        <p:spPr>
          <a:xfrm>
            <a:off x="4609036" y="1780719"/>
            <a:ext cx="4230768" cy="3244712"/>
          </a:xfrm>
          <a:prstGeom prst="rect">
            <a:avLst/>
          </a:prstGeom>
          <a:ln>
            <a:solidFill>
              <a:schemeClr val="tx1"/>
            </a:solidFill>
          </a:ln>
        </p:spPr>
      </p:pic>
      <p:sp>
        <p:nvSpPr>
          <p:cNvPr id="15" name="矩形 14">
            <a:extLst>
              <a:ext uri="{FF2B5EF4-FFF2-40B4-BE49-F238E27FC236}">
                <a16:creationId xmlns:a16="http://schemas.microsoft.com/office/drawing/2014/main" id="{8EAD351D-AF5C-4857-9A33-9FC9EC079EDD}"/>
              </a:ext>
            </a:extLst>
          </p:cNvPr>
          <p:cNvSpPr/>
          <p:nvPr/>
        </p:nvSpPr>
        <p:spPr>
          <a:xfrm>
            <a:off x="3586051" y="3911270"/>
            <a:ext cx="1883849" cy="523220"/>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zh-TW" altLang="en-US" sz="2800" dirty="0">
                <a:latin typeface="清松手寫體1" pitchFamily="2" charset="-120"/>
                <a:ea typeface="清松手寫體1" pitchFamily="2" charset="-120"/>
              </a:rPr>
              <a:t>hex to string</a:t>
            </a:r>
          </a:p>
        </p:txBody>
      </p:sp>
      <p:sp>
        <p:nvSpPr>
          <p:cNvPr id="16" name="向右箭號 10">
            <a:extLst>
              <a:ext uri="{FF2B5EF4-FFF2-40B4-BE49-F238E27FC236}">
                <a16:creationId xmlns:a16="http://schemas.microsoft.com/office/drawing/2014/main" id="{73BFE9BD-6EC3-4D23-8C93-67C77A8AD3DD}"/>
              </a:ext>
            </a:extLst>
          </p:cNvPr>
          <p:cNvSpPr/>
          <p:nvPr/>
        </p:nvSpPr>
        <p:spPr>
          <a:xfrm>
            <a:off x="4313206" y="3429000"/>
            <a:ext cx="562538" cy="4056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1350" dirty="0">
              <a:latin typeface="清松手寫體1" pitchFamily="2" charset="-120"/>
              <a:ea typeface="清松手寫體1" pitchFamily="2" charset="-120"/>
            </a:endParaRPr>
          </a:p>
        </p:txBody>
      </p:sp>
      <p:sp>
        <p:nvSpPr>
          <p:cNvPr id="13" name="矩形 12">
            <a:extLst>
              <a:ext uri="{FF2B5EF4-FFF2-40B4-BE49-F238E27FC236}">
                <a16:creationId xmlns:a16="http://schemas.microsoft.com/office/drawing/2014/main" id="{A7470AD5-A295-4B37-A1FD-5EE92CED2B58}"/>
              </a:ext>
            </a:extLst>
          </p:cNvPr>
          <p:cNvSpPr/>
          <p:nvPr/>
        </p:nvSpPr>
        <p:spPr>
          <a:xfrm>
            <a:off x="4717864" y="4618816"/>
            <a:ext cx="3539454" cy="3288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latin typeface="清松手寫體1" pitchFamily="2" charset="-120"/>
              <a:ea typeface="清松手寫體1" pitchFamily="2" charset="-120"/>
            </a:endParaRPr>
          </a:p>
        </p:txBody>
      </p:sp>
      <p:sp>
        <p:nvSpPr>
          <p:cNvPr id="9" name="矩形 8">
            <a:extLst>
              <a:ext uri="{FF2B5EF4-FFF2-40B4-BE49-F238E27FC236}">
                <a16:creationId xmlns:a16="http://schemas.microsoft.com/office/drawing/2014/main" id="{90F91259-72BD-48B1-844C-3F3BEEF19255}"/>
              </a:ext>
            </a:extLst>
          </p:cNvPr>
          <p:cNvSpPr/>
          <p:nvPr/>
        </p:nvSpPr>
        <p:spPr>
          <a:xfrm>
            <a:off x="3429000" y="1239493"/>
            <a:ext cx="3688830" cy="369332"/>
          </a:xfrm>
          <a:prstGeom prst="rect">
            <a:avLst/>
          </a:prstGeom>
        </p:spPr>
        <p:txBody>
          <a:bodyPr wrap="none">
            <a:spAutoFit/>
          </a:bodyPr>
          <a:lstStyle/>
          <a:p>
            <a:r>
              <a:rPr lang="zh-TW" altLang="en-US" dirty="0">
                <a:latin typeface="清松手寫體1" pitchFamily="2" charset="-120"/>
                <a:ea typeface="清松手寫體1" pitchFamily="2" charset="-120"/>
              </a:rPr>
              <a:t>https://zh.wikipedia.org/wiki/十六進制</a:t>
            </a:r>
          </a:p>
        </p:txBody>
      </p:sp>
      <p:sp>
        <p:nvSpPr>
          <p:cNvPr id="10" name="文字方塊 9">
            <a:extLst>
              <a:ext uri="{FF2B5EF4-FFF2-40B4-BE49-F238E27FC236}">
                <a16:creationId xmlns:a16="http://schemas.microsoft.com/office/drawing/2014/main" id="{5ED0F48C-E7CF-46FE-8A64-C5AAA1DAC75E}"/>
              </a:ext>
            </a:extLst>
          </p:cNvPr>
          <p:cNvSpPr txBox="1"/>
          <p:nvPr/>
        </p:nvSpPr>
        <p:spPr>
          <a:xfrm>
            <a:off x="3434408" y="895077"/>
            <a:ext cx="973343" cy="461665"/>
          </a:xfrm>
          <a:prstGeom prst="rect">
            <a:avLst/>
          </a:prstGeom>
          <a:noFill/>
        </p:spPr>
        <p:txBody>
          <a:bodyPr wrap="none" rtlCol="0">
            <a:spAutoFit/>
          </a:bodyPr>
          <a:lstStyle/>
          <a:p>
            <a:r>
              <a:rPr lang="en-US" altLang="zh-TW" sz="2400" dirty="0">
                <a:latin typeface="清松手寫體1" pitchFamily="2" charset="-120"/>
                <a:ea typeface="清松手寫體1" pitchFamily="2" charset="-120"/>
              </a:rPr>
              <a:t>Hex</a:t>
            </a:r>
            <a:r>
              <a:rPr lang="zh-TW" altLang="en-US" sz="2400" dirty="0">
                <a:latin typeface="清松手寫體1" pitchFamily="2" charset="-120"/>
                <a:ea typeface="清松手寫體1" pitchFamily="2" charset="-120"/>
              </a:rPr>
              <a:t>：</a:t>
            </a:r>
            <a:endParaRPr lang="en-US" altLang="zh-TW" sz="2400" dirty="0">
              <a:latin typeface="清松手寫體1" pitchFamily="2" charset="-120"/>
              <a:ea typeface="清松手寫體1" pitchFamily="2" charset="-120"/>
            </a:endParaRPr>
          </a:p>
        </p:txBody>
      </p:sp>
      <p:sp>
        <p:nvSpPr>
          <p:cNvPr id="19" name="矩形 18">
            <a:extLst>
              <a:ext uri="{FF2B5EF4-FFF2-40B4-BE49-F238E27FC236}">
                <a16:creationId xmlns:a16="http://schemas.microsoft.com/office/drawing/2014/main" id="{5602139C-8BB3-4D28-9CB4-647670B7B699}"/>
              </a:ext>
            </a:extLst>
          </p:cNvPr>
          <p:cNvSpPr/>
          <p:nvPr/>
        </p:nvSpPr>
        <p:spPr>
          <a:xfrm>
            <a:off x="381000" y="1066800"/>
            <a:ext cx="3048000" cy="461665"/>
          </a:xfrm>
          <a:prstGeom prst="rect">
            <a:avLst/>
          </a:prstGeom>
          <a:solidFill>
            <a:schemeClr val="bg1">
              <a:lumMod val="50000"/>
            </a:schemeClr>
          </a:solidFill>
        </p:spPr>
        <p:txBody>
          <a:bodyPr wrap="square">
            <a:spAutoFit/>
          </a:bodyPr>
          <a:lstStyle/>
          <a:p>
            <a:pPr algn="ctr"/>
            <a:r>
              <a:rPr lang="en-US" altLang="zh-TW" sz="2400" dirty="0">
                <a:solidFill>
                  <a:schemeClr val="bg1"/>
                </a:solidFill>
                <a:latin typeface="清松手寫體1" pitchFamily="2" charset="-120"/>
                <a:ea typeface="清松手寫體1" pitchFamily="2" charset="-120"/>
              </a:rPr>
              <a:t>Web-CTF::</a:t>
            </a:r>
            <a:r>
              <a:rPr lang="en-US" altLang="zh-TW" sz="2400" dirty="0" smtClean="0">
                <a:solidFill>
                  <a:schemeClr val="bg1"/>
                </a:solidFill>
                <a:latin typeface="清松手寫體1" pitchFamily="2" charset="-120"/>
                <a:ea typeface="清松手寫體1" pitchFamily="2" charset="-120"/>
              </a:rPr>
              <a:t>web3  </a:t>
            </a:r>
            <a:endParaRPr lang="zh-TW" altLang="en-US" sz="2400" dirty="0">
              <a:solidFill>
                <a:schemeClr val="bg1"/>
              </a:solidFill>
              <a:latin typeface="清松手寫體1" pitchFamily="2" charset="-120"/>
              <a:ea typeface="清松手寫體1" pitchFamily="2" charset="-120"/>
            </a:endParaRPr>
          </a:p>
        </p:txBody>
      </p:sp>
      <p:sp>
        <p:nvSpPr>
          <p:cNvPr id="2" name="投影片編號版面配置區 1"/>
          <p:cNvSpPr>
            <a:spLocks noGrp="1"/>
          </p:cNvSpPr>
          <p:nvPr>
            <p:ph type="sldNum" sz="quarter" idx="12"/>
          </p:nvPr>
        </p:nvSpPr>
        <p:spPr/>
        <p:txBody>
          <a:bodyPr/>
          <a:lstStyle/>
          <a:p>
            <a:fld id="{D148A95B-E78A-43D3-83C9-357D8C7DE65E}" type="slidenum">
              <a:rPr lang="zh-TW" altLang="en-US" smtClean="0"/>
              <a:t>57</a:t>
            </a:fld>
            <a:endParaRPr lang="zh-TW" altLang="en-US"/>
          </a:p>
        </p:txBody>
      </p:sp>
      <p:pic>
        <p:nvPicPr>
          <p:cNvPr id="12" name="圖片 11">
            <a:extLst>
              <a:ext uri="{FF2B5EF4-FFF2-40B4-BE49-F238E27FC236}">
                <a16:creationId xmlns:a16="http://schemas.microsoft.com/office/drawing/2014/main" id="{E5B52322-AA39-4541-89E7-A190DC7C83F3}"/>
              </a:ext>
            </a:extLst>
          </p:cNvPr>
          <p:cNvPicPr>
            <a:picLocks noChangeAspect="1"/>
          </p:cNvPicPr>
          <p:nvPr/>
        </p:nvPicPr>
        <p:blipFill>
          <a:blip r:embed="rId4"/>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49857213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602139C-8BB3-4D28-9CB4-647670B7B699}"/>
              </a:ext>
            </a:extLst>
          </p:cNvPr>
          <p:cNvSpPr/>
          <p:nvPr/>
        </p:nvSpPr>
        <p:spPr>
          <a:xfrm>
            <a:off x="530915" y="1302088"/>
            <a:ext cx="3048000" cy="461665"/>
          </a:xfrm>
          <a:prstGeom prst="rect">
            <a:avLst/>
          </a:prstGeom>
          <a:solidFill>
            <a:schemeClr val="bg1">
              <a:lumMod val="50000"/>
            </a:schemeClr>
          </a:solidFill>
        </p:spPr>
        <p:txBody>
          <a:bodyPr wrap="square">
            <a:spAutoFit/>
          </a:bodyPr>
          <a:lstStyle/>
          <a:p>
            <a:pPr algn="ctr"/>
            <a:r>
              <a:rPr lang="en-US" altLang="zh-TW" sz="2400" dirty="0">
                <a:solidFill>
                  <a:schemeClr val="bg1"/>
                </a:solidFill>
                <a:latin typeface="清松手寫體1" pitchFamily="2" charset="-120"/>
                <a:ea typeface="清松手寫體1" pitchFamily="2" charset="-120"/>
              </a:rPr>
              <a:t>Web-CTF::</a:t>
            </a:r>
            <a:r>
              <a:rPr lang="en-US" altLang="zh-TW" sz="2400" dirty="0" smtClean="0">
                <a:solidFill>
                  <a:schemeClr val="bg1"/>
                </a:solidFill>
                <a:latin typeface="清松手寫體1" pitchFamily="2" charset="-120"/>
                <a:ea typeface="清松手寫體1" pitchFamily="2" charset="-120"/>
              </a:rPr>
              <a:t>web3  </a:t>
            </a:r>
            <a:endParaRPr lang="zh-TW" altLang="en-US" sz="2400" dirty="0">
              <a:solidFill>
                <a:schemeClr val="bg1"/>
              </a:solidFill>
              <a:latin typeface="清松手寫體1" pitchFamily="2" charset="-120"/>
              <a:ea typeface="清松手寫體1" pitchFamily="2" charset="-120"/>
            </a:endParaRPr>
          </a:p>
        </p:txBody>
      </p:sp>
      <p:pic>
        <p:nvPicPr>
          <p:cNvPr id="7" name="圖片 6">
            <a:extLst>
              <a:ext uri="{FF2B5EF4-FFF2-40B4-BE49-F238E27FC236}">
                <a16:creationId xmlns:a16="http://schemas.microsoft.com/office/drawing/2014/main" id="{A0409869-8D57-4C8C-8B4B-23F2A927BEA0}"/>
              </a:ext>
            </a:extLst>
          </p:cNvPr>
          <p:cNvPicPr>
            <a:picLocks noChangeAspect="1"/>
          </p:cNvPicPr>
          <p:nvPr/>
        </p:nvPicPr>
        <p:blipFill rotWithShape="1">
          <a:blip r:embed="rId2"/>
          <a:srcRect t="22845"/>
          <a:stretch/>
        </p:blipFill>
        <p:spPr>
          <a:xfrm>
            <a:off x="530915" y="1999310"/>
            <a:ext cx="3933328" cy="3016596"/>
          </a:xfrm>
          <a:prstGeom prst="rect">
            <a:avLst/>
          </a:prstGeom>
          <a:ln>
            <a:solidFill>
              <a:schemeClr val="tx1"/>
            </a:solidFill>
          </a:ln>
        </p:spPr>
      </p:pic>
      <p:sp>
        <p:nvSpPr>
          <p:cNvPr id="9" name="矩形 8">
            <a:extLst>
              <a:ext uri="{FF2B5EF4-FFF2-40B4-BE49-F238E27FC236}">
                <a16:creationId xmlns:a16="http://schemas.microsoft.com/office/drawing/2014/main" id="{90F91259-72BD-48B1-844C-3F3BEEF19255}"/>
              </a:ext>
            </a:extLst>
          </p:cNvPr>
          <p:cNvSpPr/>
          <p:nvPr/>
        </p:nvSpPr>
        <p:spPr>
          <a:xfrm>
            <a:off x="1638256" y="478684"/>
            <a:ext cx="3512500" cy="369332"/>
          </a:xfrm>
          <a:prstGeom prst="rect">
            <a:avLst/>
          </a:prstGeom>
        </p:spPr>
        <p:txBody>
          <a:bodyPr wrap="none">
            <a:spAutoFit/>
          </a:bodyPr>
          <a:lstStyle/>
          <a:p>
            <a:r>
              <a:rPr lang="en-US" altLang="zh-TW" dirty="0">
                <a:latin typeface="清松手寫體1" pitchFamily="2" charset="-120"/>
                <a:ea typeface="清松手寫體1" pitchFamily="2" charset="-120"/>
              </a:rPr>
              <a:t>https://zh.wikipedia.org/zh-tw/Base64</a:t>
            </a:r>
            <a:endParaRPr lang="zh-TW" altLang="en-US" dirty="0">
              <a:latin typeface="清松手寫體1" pitchFamily="2" charset="-120"/>
              <a:ea typeface="清松手寫體1" pitchFamily="2" charset="-120"/>
            </a:endParaRPr>
          </a:p>
        </p:txBody>
      </p:sp>
      <p:sp>
        <p:nvSpPr>
          <p:cNvPr id="10" name="文字方塊 9">
            <a:extLst>
              <a:ext uri="{FF2B5EF4-FFF2-40B4-BE49-F238E27FC236}">
                <a16:creationId xmlns:a16="http://schemas.microsoft.com/office/drawing/2014/main" id="{5ED0F48C-E7CF-46FE-8A64-C5AAA1DAC75E}"/>
              </a:ext>
            </a:extLst>
          </p:cNvPr>
          <p:cNvSpPr txBox="1"/>
          <p:nvPr/>
        </p:nvSpPr>
        <p:spPr>
          <a:xfrm>
            <a:off x="409744" y="441339"/>
            <a:ext cx="1422184" cy="461665"/>
          </a:xfrm>
          <a:prstGeom prst="rect">
            <a:avLst/>
          </a:prstGeom>
          <a:noFill/>
        </p:spPr>
        <p:txBody>
          <a:bodyPr wrap="none" rtlCol="0">
            <a:spAutoFit/>
          </a:bodyPr>
          <a:lstStyle/>
          <a:p>
            <a:r>
              <a:rPr lang="en-US" altLang="zh-TW" sz="2400" dirty="0">
                <a:latin typeface="清松手寫體1" pitchFamily="2" charset="-120"/>
                <a:ea typeface="清松手寫體1" pitchFamily="2" charset="-120"/>
              </a:rPr>
              <a:t>Base64 </a:t>
            </a:r>
            <a:r>
              <a:rPr lang="zh-TW" altLang="en-US" sz="2400" dirty="0">
                <a:latin typeface="清松手寫體1" pitchFamily="2" charset="-120"/>
                <a:ea typeface="清松手寫體1" pitchFamily="2" charset="-120"/>
              </a:rPr>
              <a:t>：</a:t>
            </a:r>
            <a:endParaRPr lang="en-US" altLang="zh-TW" sz="2400" dirty="0">
              <a:latin typeface="清松手寫體1" pitchFamily="2" charset="-120"/>
              <a:ea typeface="清松手寫體1" pitchFamily="2" charset="-120"/>
            </a:endParaRPr>
          </a:p>
        </p:txBody>
      </p:sp>
      <p:pic>
        <p:nvPicPr>
          <p:cNvPr id="8" name="圖片 7">
            <a:extLst>
              <a:ext uri="{FF2B5EF4-FFF2-40B4-BE49-F238E27FC236}">
                <a16:creationId xmlns:a16="http://schemas.microsoft.com/office/drawing/2014/main" id="{5915720B-EF6A-4418-B0AD-DFE26D2278CC}"/>
              </a:ext>
            </a:extLst>
          </p:cNvPr>
          <p:cNvPicPr>
            <a:picLocks noChangeAspect="1"/>
          </p:cNvPicPr>
          <p:nvPr/>
        </p:nvPicPr>
        <p:blipFill rotWithShape="1">
          <a:blip r:embed="rId3"/>
          <a:srcRect t="14007"/>
          <a:stretch/>
        </p:blipFill>
        <p:spPr>
          <a:xfrm>
            <a:off x="4869878" y="1521050"/>
            <a:ext cx="4148482" cy="3965350"/>
          </a:xfrm>
          <a:prstGeom prst="rect">
            <a:avLst/>
          </a:prstGeom>
          <a:ln>
            <a:solidFill>
              <a:schemeClr val="tx1"/>
            </a:solidFill>
          </a:ln>
        </p:spPr>
      </p:pic>
      <p:sp>
        <p:nvSpPr>
          <p:cNvPr id="18" name="矩形 17">
            <a:extLst>
              <a:ext uri="{FF2B5EF4-FFF2-40B4-BE49-F238E27FC236}">
                <a16:creationId xmlns:a16="http://schemas.microsoft.com/office/drawing/2014/main" id="{579A97CD-C85C-4DE4-9603-44AC6629DE1C}"/>
              </a:ext>
            </a:extLst>
          </p:cNvPr>
          <p:cNvSpPr/>
          <p:nvPr/>
        </p:nvSpPr>
        <p:spPr>
          <a:xfrm>
            <a:off x="3273553" y="3669795"/>
            <a:ext cx="2059150" cy="523220"/>
          </a:xfrm>
          <a:prstGeom prst="rect">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wrap="square">
            <a:spAutoFit/>
          </a:bodyPr>
          <a:lstStyle>
            <a:defPPr>
              <a:defRPr lang="zh-TW"/>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ltLang="zh-TW" sz="2800" dirty="0">
                <a:latin typeface="清松手寫體1" pitchFamily="2" charset="-120"/>
                <a:ea typeface="清松手寫體1" pitchFamily="2" charset="-120"/>
              </a:rPr>
              <a:t>base64</a:t>
            </a:r>
            <a:r>
              <a:rPr lang="en-US" altLang="zh-TW" sz="2400" dirty="0">
                <a:latin typeface="清松手寫體1" pitchFamily="2" charset="-120"/>
                <a:ea typeface="清松手寫體1" pitchFamily="2" charset="-120"/>
              </a:rPr>
              <a:t> decode</a:t>
            </a:r>
            <a:endParaRPr lang="zh-TW" altLang="en-US" sz="2400" dirty="0">
              <a:latin typeface="清松手寫體1" pitchFamily="2" charset="-120"/>
              <a:ea typeface="清松手寫體1" pitchFamily="2" charset="-120"/>
            </a:endParaRPr>
          </a:p>
        </p:txBody>
      </p:sp>
      <p:sp>
        <p:nvSpPr>
          <p:cNvPr id="16" name="向右箭號 10">
            <a:extLst>
              <a:ext uri="{FF2B5EF4-FFF2-40B4-BE49-F238E27FC236}">
                <a16:creationId xmlns:a16="http://schemas.microsoft.com/office/drawing/2014/main" id="{73BFE9BD-6EC3-4D23-8C93-67C77A8AD3DD}"/>
              </a:ext>
            </a:extLst>
          </p:cNvPr>
          <p:cNvSpPr/>
          <p:nvPr/>
        </p:nvSpPr>
        <p:spPr>
          <a:xfrm>
            <a:off x="4182834" y="4193015"/>
            <a:ext cx="710900" cy="4056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1350" dirty="0">
              <a:latin typeface="清松手寫體1" pitchFamily="2" charset="-120"/>
              <a:ea typeface="清松手寫體1" pitchFamily="2" charset="-120"/>
            </a:endParaRPr>
          </a:p>
        </p:txBody>
      </p:sp>
      <p:sp>
        <p:nvSpPr>
          <p:cNvPr id="13" name="矩形 12">
            <a:extLst>
              <a:ext uri="{FF2B5EF4-FFF2-40B4-BE49-F238E27FC236}">
                <a16:creationId xmlns:a16="http://schemas.microsoft.com/office/drawing/2014/main" id="{A7470AD5-A295-4B37-A1FD-5EE92CED2B58}"/>
              </a:ext>
            </a:extLst>
          </p:cNvPr>
          <p:cNvSpPr/>
          <p:nvPr/>
        </p:nvSpPr>
        <p:spPr>
          <a:xfrm>
            <a:off x="5034342" y="5056335"/>
            <a:ext cx="1747458" cy="7020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latin typeface="清松手寫體1" pitchFamily="2" charset="-120"/>
              <a:ea typeface="清松手寫體1" pitchFamily="2" charset="-120"/>
            </a:endParaRPr>
          </a:p>
        </p:txBody>
      </p:sp>
      <p:sp>
        <p:nvSpPr>
          <p:cNvPr id="19" name="矩形 18">
            <a:extLst>
              <a:ext uri="{FF2B5EF4-FFF2-40B4-BE49-F238E27FC236}">
                <a16:creationId xmlns:a16="http://schemas.microsoft.com/office/drawing/2014/main" id="{D280B068-768B-4665-9637-1D6F1150B671}"/>
              </a:ext>
            </a:extLst>
          </p:cNvPr>
          <p:cNvSpPr/>
          <p:nvPr/>
        </p:nvSpPr>
        <p:spPr>
          <a:xfrm>
            <a:off x="767328" y="4620851"/>
            <a:ext cx="3118872" cy="3577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latin typeface="清松手寫體1" pitchFamily="2" charset="-120"/>
              <a:ea typeface="清松手寫體1" pitchFamily="2" charset="-120"/>
            </a:endParaRPr>
          </a:p>
        </p:txBody>
      </p:sp>
      <p:sp>
        <p:nvSpPr>
          <p:cNvPr id="4" name="矩形 3">
            <a:extLst>
              <a:ext uri="{FF2B5EF4-FFF2-40B4-BE49-F238E27FC236}">
                <a16:creationId xmlns:a16="http://schemas.microsoft.com/office/drawing/2014/main" id="{AA56B10F-4BF9-4442-A44A-C80925843142}"/>
              </a:ext>
            </a:extLst>
          </p:cNvPr>
          <p:cNvSpPr/>
          <p:nvPr/>
        </p:nvSpPr>
        <p:spPr>
          <a:xfrm>
            <a:off x="5150756" y="965155"/>
            <a:ext cx="3867604" cy="461665"/>
          </a:xfrm>
          <a:prstGeom prst="rect">
            <a:avLst/>
          </a:prstGeom>
          <a:solidFill>
            <a:schemeClr val="bg1">
              <a:lumMod val="95000"/>
            </a:schemeClr>
          </a:solidFill>
          <a:ln>
            <a:solidFill>
              <a:schemeClr val="tx1"/>
            </a:solidFill>
          </a:ln>
        </p:spPr>
        <p:txBody>
          <a:bodyPr wrap="square">
            <a:spAutoFit/>
          </a:bodyPr>
          <a:lstStyle/>
          <a:p>
            <a:r>
              <a:rPr lang="en-US" altLang="zh-TW" sz="2400" dirty="0">
                <a:latin typeface="清松手寫體1" pitchFamily="2" charset="-120"/>
                <a:ea typeface="清松手寫體1" pitchFamily="2" charset="-120"/>
              </a:rPr>
              <a:t>https://www.base64decode.org/</a:t>
            </a:r>
            <a:endParaRPr lang="zh-TW" altLang="en-US" sz="2400" dirty="0">
              <a:latin typeface="清松手寫體1" pitchFamily="2" charset="-120"/>
              <a:ea typeface="清松手寫體1" pitchFamily="2" charset="-120"/>
            </a:endParaRPr>
          </a:p>
        </p:txBody>
      </p:sp>
      <p:sp>
        <p:nvSpPr>
          <p:cNvPr id="3" name="投影片編號版面配置區 2"/>
          <p:cNvSpPr>
            <a:spLocks noGrp="1"/>
          </p:cNvSpPr>
          <p:nvPr>
            <p:ph type="sldNum" sz="quarter" idx="12"/>
          </p:nvPr>
        </p:nvSpPr>
        <p:spPr/>
        <p:txBody>
          <a:bodyPr/>
          <a:lstStyle/>
          <a:p>
            <a:fld id="{D148A95B-E78A-43D3-83C9-357D8C7DE65E}" type="slidenum">
              <a:rPr lang="zh-TW" altLang="en-US" smtClean="0"/>
              <a:t>58</a:t>
            </a:fld>
            <a:endParaRPr lang="zh-TW" altLang="en-US"/>
          </a:p>
        </p:txBody>
      </p:sp>
    </p:spTree>
    <p:extLst>
      <p:ext uri="{BB962C8B-B14F-4D97-AF65-F5344CB8AC3E}">
        <p14:creationId xmlns:p14="http://schemas.microsoft.com/office/powerpoint/2010/main" val="173146805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602139C-8BB3-4D28-9CB4-647670B7B699}"/>
              </a:ext>
            </a:extLst>
          </p:cNvPr>
          <p:cNvSpPr/>
          <p:nvPr/>
        </p:nvSpPr>
        <p:spPr>
          <a:xfrm>
            <a:off x="530915" y="873237"/>
            <a:ext cx="4493889" cy="461665"/>
          </a:xfrm>
          <a:prstGeom prst="rect">
            <a:avLst/>
          </a:prstGeom>
          <a:solidFill>
            <a:schemeClr val="bg1">
              <a:lumMod val="50000"/>
            </a:schemeClr>
          </a:solidFill>
        </p:spPr>
        <p:txBody>
          <a:bodyPr wrap="square">
            <a:spAutoFit/>
          </a:bodyPr>
          <a:lstStyle/>
          <a:p>
            <a:pPr algn="ctr"/>
            <a:r>
              <a:rPr lang="zh-TW" altLang="en-US" sz="2400" dirty="0">
                <a:solidFill>
                  <a:schemeClr val="bg1"/>
                </a:solidFill>
                <a:latin typeface="清松手寫體1" pitchFamily="2" charset="-120"/>
                <a:ea typeface="清松手寫體1" pitchFamily="2" charset="-120"/>
              </a:rPr>
              <a:t>強大的</a:t>
            </a:r>
            <a:r>
              <a:rPr lang="en-US" altLang="zh-TW" sz="2400" dirty="0">
                <a:solidFill>
                  <a:schemeClr val="bg1"/>
                </a:solidFill>
                <a:latin typeface="清松手寫體1" pitchFamily="2" charset="-120"/>
                <a:ea typeface="清松手寫體1" pitchFamily="2" charset="-120"/>
              </a:rPr>
              <a:t>HTTP</a:t>
            </a:r>
            <a:r>
              <a:rPr lang="zh-TW" altLang="en-US" sz="2400" dirty="0">
                <a:solidFill>
                  <a:schemeClr val="bg1"/>
                </a:solidFill>
                <a:latin typeface="清松手寫體1" pitchFamily="2" charset="-120"/>
                <a:ea typeface="清松手寫體1" pitchFamily="2" charset="-120"/>
              </a:rPr>
              <a:t>命令行工具：</a:t>
            </a:r>
            <a:r>
              <a:rPr lang="en-US" altLang="zh-TW" sz="2400" dirty="0">
                <a:solidFill>
                  <a:schemeClr val="bg1"/>
                </a:solidFill>
                <a:latin typeface="清松手寫體1" pitchFamily="2" charset="-120"/>
                <a:ea typeface="清松手寫體1" pitchFamily="2" charset="-120"/>
              </a:rPr>
              <a:t>CURL</a:t>
            </a:r>
            <a:endParaRPr lang="zh-TW" altLang="en-US" sz="2400" dirty="0">
              <a:solidFill>
                <a:schemeClr val="bg1"/>
              </a:solidFill>
              <a:latin typeface="清松手寫體1" pitchFamily="2" charset="-120"/>
              <a:ea typeface="清松手寫體1" pitchFamily="2" charset="-120"/>
            </a:endParaRPr>
          </a:p>
        </p:txBody>
      </p:sp>
      <p:pic>
        <p:nvPicPr>
          <p:cNvPr id="14" name="圖片 13">
            <a:extLst>
              <a:ext uri="{FF2B5EF4-FFF2-40B4-BE49-F238E27FC236}">
                <a16:creationId xmlns:a16="http://schemas.microsoft.com/office/drawing/2014/main" id="{367E88E1-3458-43B3-8045-8AB2AA697F7C}"/>
              </a:ext>
            </a:extLst>
          </p:cNvPr>
          <p:cNvPicPr>
            <a:picLocks noChangeAspect="1"/>
          </p:cNvPicPr>
          <p:nvPr/>
        </p:nvPicPr>
        <p:blipFill rotWithShape="1">
          <a:blip r:embed="rId2"/>
          <a:srcRect l="2281" t="31273" r="7985" b="42523"/>
          <a:stretch/>
        </p:blipFill>
        <p:spPr>
          <a:xfrm>
            <a:off x="530915" y="1980852"/>
            <a:ext cx="3217985" cy="1044526"/>
          </a:xfrm>
          <a:prstGeom prst="rect">
            <a:avLst/>
          </a:prstGeom>
          <a:ln>
            <a:solidFill>
              <a:schemeClr val="tx1"/>
            </a:solidFill>
          </a:ln>
        </p:spPr>
      </p:pic>
      <p:sp>
        <p:nvSpPr>
          <p:cNvPr id="15" name="矩形 14">
            <a:extLst>
              <a:ext uri="{FF2B5EF4-FFF2-40B4-BE49-F238E27FC236}">
                <a16:creationId xmlns:a16="http://schemas.microsoft.com/office/drawing/2014/main" id="{4C9F1EE6-525D-4D38-AC6D-0ED6F823FB23}"/>
              </a:ext>
            </a:extLst>
          </p:cNvPr>
          <p:cNvSpPr/>
          <p:nvPr/>
        </p:nvSpPr>
        <p:spPr>
          <a:xfrm>
            <a:off x="530915" y="3153150"/>
            <a:ext cx="2271776" cy="369332"/>
          </a:xfrm>
          <a:prstGeom prst="rect">
            <a:avLst/>
          </a:prstGeom>
        </p:spPr>
        <p:txBody>
          <a:bodyPr wrap="none">
            <a:spAutoFit/>
          </a:bodyPr>
          <a:lstStyle/>
          <a:p>
            <a:r>
              <a:rPr lang="en-US" altLang="zh-TW" dirty="0">
                <a:latin typeface="清松手寫體1" pitchFamily="2" charset="-120"/>
                <a:ea typeface="清松手寫體1" pitchFamily="2" charset="-120"/>
              </a:rPr>
              <a:t>https://curl.haxx.se/</a:t>
            </a:r>
            <a:endParaRPr lang="zh-TW" altLang="en-US" dirty="0">
              <a:latin typeface="清松手寫體1" pitchFamily="2" charset="-120"/>
              <a:ea typeface="清松手寫體1" pitchFamily="2" charset="-120"/>
            </a:endParaRPr>
          </a:p>
        </p:txBody>
      </p:sp>
      <p:sp>
        <p:nvSpPr>
          <p:cNvPr id="16" name="矩形 15">
            <a:extLst>
              <a:ext uri="{FF2B5EF4-FFF2-40B4-BE49-F238E27FC236}">
                <a16:creationId xmlns:a16="http://schemas.microsoft.com/office/drawing/2014/main" id="{8F06D42F-E9E3-42D2-B66F-F1644892FB34}"/>
              </a:ext>
            </a:extLst>
          </p:cNvPr>
          <p:cNvSpPr/>
          <p:nvPr/>
        </p:nvSpPr>
        <p:spPr>
          <a:xfrm>
            <a:off x="530916" y="3602125"/>
            <a:ext cx="2877711" cy="369332"/>
          </a:xfrm>
          <a:prstGeom prst="rect">
            <a:avLst/>
          </a:prstGeom>
        </p:spPr>
        <p:txBody>
          <a:bodyPr wrap="none">
            <a:spAutoFit/>
          </a:bodyPr>
          <a:lstStyle/>
          <a:p>
            <a:r>
              <a:rPr lang="en-US" altLang="zh-TW" dirty="0">
                <a:latin typeface="清松手寫體1" pitchFamily="2" charset="-120"/>
                <a:ea typeface="清松手寫體1" pitchFamily="2" charset="-120"/>
              </a:rPr>
              <a:t>https://github.com/curl/curl</a:t>
            </a:r>
            <a:endParaRPr lang="zh-TW" altLang="en-US" dirty="0">
              <a:latin typeface="清松手寫體1" pitchFamily="2" charset="-120"/>
              <a:ea typeface="清松手寫體1" pitchFamily="2" charset="-120"/>
            </a:endParaRPr>
          </a:p>
        </p:txBody>
      </p:sp>
      <p:sp>
        <p:nvSpPr>
          <p:cNvPr id="17" name="矩形 16">
            <a:extLst>
              <a:ext uri="{FF2B5EF4-FFF2-40B4-BE49-F238E27FC236}">
                <a16:creationId xmlns:a16="http://schemas.microsoft.com/office/drawing/2014/main" id="{AEBB903F-7B24-4CAA-A53E-EA01BD2F5CCB}"/>
              </a:ext>
            </a:extLst>
          </p:cNvPr>
          <p:cNvSpPr/>
          <p:nvPr/>
        </p:nvSpPr>
        <p:spPr>
          <a:xfrm>
            <a:off x="4135386" y="1801124"/>
            <a:ext cx="5099311" cy="327269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214308" indent="-214308">
              <a:spcBef>
                <a:spcPts val="750"/>
              </a:spcBef>
              <a:buFont typeface="Wingdings" panose="05000000000000000000" pitchFamily="2" charset="2"/>
              <a:buChar char="Ø"/>
            </a:pPr>
            <a:r>
              <a:rPr lang="en-US" altLang="zh-TW" b="1" dirty="0">
                <a:latin typeface="清松手寫體1" pitchFamily="2" charset="-120"/>
                <a:ea typeface="清松手寫體1" pitchFamily="2" charset="-120"/>
              </a:rPr>
              <a:t>curl</a:t>
            </a:r>
            <a:r>
              <a:rPr lang="en-US" altLang="zh-TW" dirty="0">
                <a:latin typeface="清松手寫體1" pitchFamily="2" charset="-120"/>
                <a:ea typeface="清松手寫體1" pitchFamily="2" charset="-120"/>
              </a:rPr>
              <a:t> </a:t>
            </a:r>
            <a:r>
              <a:rPr lang="zh-TW" altLang="en-US" dirty="0">
                <a:latin typeface="清松手寫體1" pitchFamily="2" charset="-120"/>
                <a:ea typeface="清松手寫體1" pitchFamily="2" charset="-120"/>
              </a:rPr>
              <a:t>是一種在命令列下的傳輸工具，可以向伺服器或從伺服器上傳輸數據。</a:t>
            </a:r>
            <a:r>
              <a:rPr lang="en-US" altLang="zh-TW" dirty="0">
                <a:latin typeface="清松手寫體1" pitchFamily="2" charset="-120"/>
                <a:ea typeface="清松手寫體1" pitchFamily="2" charset="-120"/>
              </a:rPr>
              <a:t/>
            </a:r>
            <a:br>
              <a:rPr lang="en-US" altLang="zh-TW" dirty="0">
                <a:latin typeface="清松手寫體1" pitchFamily="2" charset="-120"/>
                <a:ea typeface="清松手寫體1" pitchFamily="2" charset="-120"/>
              </a:rPr>
            </a:br>
            <a:endParaRPr lang="en-US" altLang="zh-TW" b="1" dirty="0">
              <a:solidFill>
                <a:srgbClr val="FF0000"/>
              </a:solidFill>
              <a:effectLst>
                <a:outerShdw blurRad="38100" dist="38100" dir="2700000" algn="tl">
                  <a:srgbClr val="000000">
                    <a:alpha val="43137"/>
                  </a:srgbClr>
                </a:outerShdw>
              </a:effectLst>
              <a:latin typeface="清松手寫體1" pitchFamily="2" charset="-120"/>
              <a:ea typeface="清松手寫體1" pitchFamily="2" charset="-120"/>
            </a:endParaRPr>
          </a:p>
          <a:p>
            <a:pPr marL="214308" indent="-214308">
              <a:spcBef>
                <a:spcPts val="750"/>
              </a:spcBef>
              <a:buFont typeface="Wingdings" panose="05000000000000000000" pitchFamily="2" charset="2"/>
              <a:buChar char="Ø"/>
            </a:pPr>
            <a:r>
              <a:rPr lang="zh-TW" altLang="en-US" dirty="0">
                <a:latin typeface="清松手寫體1" pitchFamily="2" charset="-120"/>
                <a:ea typeface="清松手寫體1" pitchFamily="2" charset="-120"/>
              </a:rPr>
              <a:t>它支援許多協定，包含：</a:t>
            </a:r>
            <a:endParaRPr lang="en-US" altLang="zh-TW" dirty="0">
              <a:latin typeface="清松手寫體1" pitchFamily="2" charset="-120"/>
              <a:ea typeface="清松手寫體1" pitchFamily="2" charset="-120"/>
            </a:endParaRPr>
          </a:p>
          <a:p>
            <a:pPr>
              <a:spcBef>
                <a:spcPts val="750"/>
              </a:spcBef>
            </a:pPr>
            <a:r>
              <a:rPr lang="en-US" altLang="zh-TW" dirty="0">
                <a:effectLst>
                  <a:outerShdw blurRad="38100" dist="38100" dir="2700000" algn="tl">
                    <a:srgbClr val="000000">
                      <a:alpha val="43137"/>
                    </a:srgbClr>
                  </a:outerShdw>
                </a:effectLst>
                <a:latin typeface="清松手寫體1" pitchFamily="2" charset="-120"/>
                <a:ea typeface="清松手寫體1" pitchFamily="2" charset="-120"/>
              </a:rPr>
              <a:t>	</a:t>
            </a:r>
            <a:r>
              <a:rPr lang="en-US" altLang="zh-TW" dirty="0">
                <a:latin typeface="清松手寫體1" pitchFamily="2" charset="-120"/>
                <a:ea typeface="清松手寫體1" pitchFamily="2" charset="-120"/>
              </a:rPr>
              <a:t>(DICT, FILE, FTP, FTPS, GOPHER, </a:t>
            </a:r>
            <a:r>
              <a:rPr lang="en-US" altLang="zh-TW" b="1" dirty="0">
                <a:effectLst>
                  <a:outerShdw blurRad="38100" dist="38100" dir="2700000" algn="tl">
                    <a:srgbClr val="000000">
                      <a:alpha val="43137"/>
                    </a:srgbClr>
                  </a:outerShdw>
                </a:effectLst>
                <a:latin typeface="清松手寫體1" pitchFamily="2" charset="-120"/>
                <a:ea typeface="清松手寫體1" pitchFamily="2" charset="-120"/>
              </a:rPr>
              <a:t>HTTP</a:t>
            </a:r>
            <a:r>
              <a:rPr lang="en-US" altLang="zh-TW" dirty="0">
                <a:latin typeface="清松手寫體1" pitchFamily="2" charset="-120"/>
                <a:ea typeface="清松手寫體1" pitchFamily="2" charset="-120"/>
              </a:rPr>
              <a:t>, 	</a:t>
            </a:r>
            <a:r>
              <a:rPr lang="en-US" altLang="zh-TW" b="1" dirty="0">
                <a:effectLst>
                  <a:outerShdw blurRad="38100" dist="38100" dir="2700000" algn="tl">
                    <a:srgbClr val="000000">
                      <a:alpha val="43137"/>
                    </a:srgbClr>
                  </a:outerShdw>
                </a:effectLst>
                <a:latin typeface="清松手寫體1" pitchFamily="2" charset="-120"/>
                <a:ea typeface="清松手寫體1" pitchFamily="2" charset="-120"/>
              </a:rPr>
              <a:t>HTTPS</a:t>
            </a:r>
            <a:r>
              <a:rPr lang="en-US" altLang="zh-TW" dirty="0">
                <a:latin typeface="清松手寫體1" pitchFamily="2" charset="-120"/>
                <a:ea typeface="清松手寫體1" pitchFamily="2" charset="-120"/>
              </a:rPr>
              <a:t>, IMAP, IMAPS…</a:t>
            </a:r>
            <a:r>
              <a:rPr lang="en-US" altLang="zh-TW" dirty="0" err="1">
                <a:latin typeface="清松手寫體1" pitchFamily="2" charset="-120"/>
                <a:ea typeface="清松手寫體1" pitchFamily="2" charset="-120"/>
              </a:rPr>
              <a:t>etc</a:t>
            </a:r>
            <a:r>
              <a:rPr lang="en-US" altLang="zh-TW" dirty="0">
                <a:latin typeface="清松手寫體1" pitchFamily="2" charset="-120"/>
                <a:ea typeface="清松手寫體1" pitchFamily="2" charset="-120"/>
              </a:rPr>
              <a:t>)</a:t>
            </a:r>
            <a:br>
              <a:rPr lang="en-US" altLang="zh-TW" dirty="0">
                <a:latin typeface="清松手寫體1" pitchFamily="2" charset="-120"/>
                <a:ea typeface="清松手寫體1" pitchFamily="2" charset="-120"/>
              </a:rPr>
            </a:br>
            <a:endParaRPr lang="en-US" altLang="zh-TW" dirty="0">
              <a:latin typeface="清松手寫體1" pitchFamily="2" charset="-120"/>
              <a:ea typeface="清松手寫體1" pitchFamily="2" charset="-120"/>
            </a:endParaRPr>
          </a:p>
          <a:p>
            <a:pPr marL="214308" indent="-214308">
              <a:spcBef>
                <a:spcPts val="750"/>
              </a:spcBef>
              <a:buFont typeface="Wingdings" panose="05000000000000000000" pitchFamily="2" charset="2"/>
              <a:buChar char="Ø"/>
            </a:pPr>
            <a:r>
              <a:rPr lang="en-US" altLang="zh-TW" dirty="0">
                <a:latin typeface="清松手寫體1" pitchFamily="2" charset="-120"/>
                <a:ea typeface="清松手寫體1" pitchFamily="2" charset="-120"/>
              </a:rPr>
              <a:t>curl </a:t>
            </a:r>
            <a:r>
              <a:rPr lang="zh-TW" altLang="en-US" dirty="0">
                <a:latin typeface="清松手寫體1" pitchFamily="2" charset="-120"/>
                <a:ea typeface="清松手寫體1" pitchFamily="2" charset="-120"/>
              </a:rPr>
              <a:t>提供了許多強大的功能，例如：</a:t>
            </a:r>
            <a:endParaRPr lang="en-US" altLang="zh-TW" dirty="0">
              <a:latin typeface="清松手寫體1" pitchFamily="2" charset="-120"/>
              <a:ea typeface="清松手寫體1" pitchFamily="2" charset="-120"/>
            </a:endParaRPr>
          </a:p>
          <a:p>
            <a:pPr lvl="1">
              <a:spcBef>
                <a:spcPts val="750"/>
              </a:spcBef>
            </a:pPr>
            <a:r>
              <a:rPr lang="en-US" altLang="zh-TW" dirty="0">
                <a:latin typeface="清松手寫體1" pitchFamily="2" charset="-120"/>
                <a:ea typeface="清松手寫體1" pitchFamily="2" charset="-120"/>
              </a:rPr>
              <a:t>( </a:t>
            </a:r>
            <a:r>
              <a:rPr lang="en-US" altLang="zh-TW" b="1" dirty="0">
                <a:effectLst>
                  <a:outerShdw blurRad="38100" dist="38100" dir="2700000" algn="tl">
                    <a:srgbClr val="000000">
                      <a:alpha val="43137"/>
                    </a:srgbClr>
                  </a:outerShdw>
                </a:effectLst>
                <a:latin typeface="清松手寫體1" pitchFamily="2" charset="-120"/>
                <a:ea typeface="清松手寫體1" pitchFamily="2" charset="-120"/>
              </a:rPr>
              <a:t>proxy support</a:t>
            </a:r>
            <a:r>
              <a:rPr lang="en-US" altLang="zh-TW" dirty="0">
                <a:latin typeface="清松手寫體1" pitchFamily="2" charset="-120"/>
                <a:ea typeface="清松手寫體1" pitchFamily="2" charset="-120"/>
              </a:rPr>
              <a:t>, </a:t>
            </a:r>
            <a:r>
              <a:rPr lang="en-US" altLang="zh-TW" b="1" dirty="0">
                <a:effectLst>
                  <a:outerShdw blurRad="38100" dist="38100" dir="2700000" algn="tl">
                    <a:srgbClr val="000000">
                      <a:alpha val="43137"/>
                    </a:srgbClr>
                  </a:outerShdw>
                </a:effectLst>
                <a:latin typeface="清松手寫體1" pitchFamily="2" charset="-120"/>
                <a:ea typeface="清松手寫體1" pitchFamily="2" charset="-120"/>
              </a:rPr>
              <a:t>user authentication</a:t>
            </a:r>
            <a:r>
              <a:rPr lang="en-US" altLang="zh-TW" dirty="0">
                <a:latin typeface="清松手寫體1" pitchFamily="2" charset="-120"/>
                <a:ea typeface="清松手寫體1" pitchFamily="2" charset="-120"/>
              </a:rPr>
              <a:t>, FTP upload, HTTP post, </a:t>
            </a:r>
            <a:r>
              <a:rPr lang="en-US" altLang="zh-TW" b="1" dirty="0">
                <a:effectLst>
                  <a:outerShdw blurRad="38100" dist="38100" dir="2700000" algn="tl">
                    <a:srgbClr val="000000">
                      <a:alpha val="43137"/>
                    </a:srgbClr>
                  </a:outerShdw>
                </a:effectLst>
                <a:latin typeface="清松手寫體1" pitchFamily="2" charset="-120"/>
                <a:ea typeface="清松手寫體1" pitchFamily="2" charset="-120"/>
              </a:rPr>
              <a:t>SSL connections</a:t>
            </a:r>
            <a:r>
              <a:rPr lang="en-US" altLang="zh-TW" dirty="0">
                <a:latin typeface="清松手寫體1" pitchFamily="2" charset="-120"/>
                <a:ea typeface="清松手寫體1" pitchFamily="2" charset="-120"/>
              </a:rPr>
              <a:t>…</a:t>
            </a:r>
            <a:r>
              <a:rPr lang="en-US" altLang="zh-TW" dirty="0" err="1">
                <a:latin typeface="清松手寫體1" pitchFamily="2" charset="-120"/>
                <a:ea typeface="清松手寫體1" pitchFamily="2" charset="-120"/>
              </a:rPr>
              <a:t>etc</a:t>
            </a:r>
            <a:r>
              <a:rPr lang="en-US" altLang="zh-TW" dirty="0">
                <a:latin typeface="清松手寫體1" pitchFamily="2" charset="-120"/>
                <a:ea typeface="清松手寫體1" pitchFamily="2" charset="-120"/>
              </a:rPr>
              <a:t>)</a:t>
            </a:r>
          </a:p>
        </p:txBody>
      </p:sp>
      <p:sp>
        <p:nvSpPr>
          <p:cNvPr id="22" name="矩形 21">
            <a:extLst>
              <a:ext uri="{FF2B5EF4-FFF2-40B4-BE49-F238E27FC236}">
                <a16:creationId xmlns:a16="http://schemas.microsoft.com/office/drawing/2014/main" id="{86B4BF9B-BA19-4139-A1C8-BEFEA9AACCB1}"/>
              </a:ext>
            </a:extLst>
          </p:cNvPr>
          <p:cNvSpPr/>
          <p:nvPr/>
        </p:nvSpPr>
        <p:spPr>
          <a:xfrm>
            <a:off x="883475" y="4233489"/>
            <a:ext cx="2999232" cy="400110"/>
          </a:xfrm>
          <a:prstGeom prst="rect">
            <a:avLst/>
          </a:prstGeom>
          <a:solidFill>
            <a:srgbClr val="FFC000"/>
          </a:solidFill>
        </p:spPr>
        <p:txBody>
          <a:bodyPr wrap="squar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1600" b="1" dirty="0">
                <a:effectLst>
                  <a:outerShdw blurRad="38100" dist="38100" dir="2700000" algn="tl">
                    <a:srgbClr val="000000">
                      <a:alpha val="43137"/>
                    </a:srgbClr>
                  </a:outerShdw>
                </a:effectLst>
                <a:latin typeface="清松手寫體1" pitchFamily="2" charset="-120"/>
                <a:ea typeface="清松手寫體1" pitchFamily="2" charset="-120"/>
              </a:rPr>
              <a:t>格式</a:t>
            </a:r>
            <a:r>
              <a:rPr lang="en-US" altLang="zh-TW" sz="1600" b="1" dirty="0">
                <a:effectLst>
                  <a:outerShdw blurRad="38100" dist="38100" dir="2700000" algn="tl">
                    <a:srgbClr val="000000">
                      <a:alpha val="43137"/>
                    </a:srgbClr>
                  </a:outerShdw>
                </a:effectLst>
                <a:latin typeface="清松手寫體1" pitchFamily="2" charset="-120"/>
                <a:ea typeface="清松手寫體1" pitchFamily="2" charset="-120"/>
              </a:rPr>
              <a:t>:</a:t>
            </a:r>
            <a:r>
              <a:rPr lang="zh-TW" altLang="en-US" sz="1600" b="1" dirty="0">
                <a:effectLst>
                  <a:outerShdw blurRad="38100" dist="38100" dir="2700000" algn="tl">
                    <a:srgbClr val="000000">
                      <a:alpha val="43137"/>
                    </a:srgbClr>
                  </a:outerShdw>
                </a:effectLst>
                <a:latin typeface="清松手寫體1" pitchFamily="2" charset="-120"/>
                <a:ea typeface="清松手寫體1" pitchFamily="2" charset="-120"/>
              </a:rPr>
              <a:t>  </a:t>
            </a:r>
            <a:r>
              <a:rPr lang="en-US" altLang="zh-TW" sz="2000" b="1" dirty="0">
                <a:effectLst>
                  <a:outerShdw blurRad="38100" dist="38100" dir="2700000" algn="tl">
                    <a:srgbClr val="000000">
                      <a:alpha val="43137"/>
                    </a:srgbClr>
                  </a:outerShdw>
                </a:effectLst>
                <a:latin typeface="清松手寫體1" pitchFamily="2" charset="-120"/>
                <a:ea typeface="清松手寫體1" pitchFamily="2" charset="-120"/>
              </a:rPr>
              <a:t>curl </a:t>
            </a:r>
            <a:r>
              <a:rPr lang="en-US" altLang="zh-TW" sz="2000" b="1" dirty="0">
                <a:solidFill>
                  <a:srgbClr val="00B050"/>
                </a:solidFill>
                <a:effectLst>
                  <a:outerShdw blurRad="38100" dist="38100" dir="2700000" algn="tl">
                    <a:srgbClr val="000000">
                      <a:alpha val="43137"/>
                    </a:srgbClr>
                  </a:outerShdw>
                </a:effectLst>
                <a:latin typeface="清松手寫體1" pitchFamily="2" charset="-120"/>
                <a:ea typeface="清松手寫體1" pitchFamily="2" charset="-120"/>
              </a:rPr>
              <a:t>[options...]</a:t>
            </a:r>
            <a:r>
              <a:rPr lang="en-US" altLang="zh-TW" sz="2000" b="1" dirty="0">
                <a:effectLst>
                  <a:outerShdw blurRad="38100" dist="38100" dir="2700000" algn="tl">
                    <a:srgbClr val="000000">
                      <a:alpha val="43137"/>
                    </a:srgbClr>
                  </a:outerShdw>
                </a:effectLst>
                <a:latin typeface="清松手寫體1" pitchFamily="2" charset="-120"/>
                <a:ea typeface="清松手寫體1" pitchFamily="2" charset="-120"/>
              </a:rPr>
              <a:t> </a:t>
            </a:r>
            <a:r>
              <a:rPr lang="en-US" altLang="zh-TW" sz="2000" b="1" dirty="0">
                <a:solidFill>
                  <a:srgbClr val="FF0000"/>
                </a:solidFill>
                <a:effectLst>
                  <a:outerShdw blurRad="38100" dist="38100" dir="2700000" algn="tl">
                    <a:srgbClr val="000000">
                      <a:alpha val="43137"/>
                    </a:srgbClr>
                  </a:outerShdw>
                </a:effectLst>
                <a:latin typeface="清松手寫體1" pitchFamily="2" charset="-120"/>
                <a:ea typeface="清松手寫體1" pitchFamily="2" charset="-120"/>
              </a:rPr>
              <a:t>&lt;</a:t>
            </a:r>
            <a:r>
              <a:rPr lang="en-US" altLang="zh-TW" sz="2000" b="1" dirty="0" err="1">
                <a:solidFill>
                  <a:srgbClr val="FF0000"/>
                </a:solidFill>
                <a:effectLst>
                  <a:outerShdw blurRad="38100" dist="38100" dir="2700000" algn="tl">
                    <a:srgbClr val="000000">
                      <a:alpha val="43137"/>
                    </a:srgbClr>
                  </a:outerShdw>
                </a:effectLst>
                <a:latin typeface="清松手寫體1" pitchFamily="2" charset="-120"/>
                <a:ea typeface="清松手寫體1" pitchFamily="2" charset="-120"/>
              </a:rPr>
              <a:t>url</a:t>
            </a:r>
            <a:r>
              <a:rPr lang="en-US" altLang="zh-TW" sz="2000" b="1" dirty="0">
                <a:solidFill>
                  <a:srgbClr val="FF0000"/>
                </a:solidFill>
                <a:effectLst>
                  <a:outerShdw blurRad="38100" dist="38100" dir="2700000" algn="tl">
                    <a:srgbClr val="000000">
                      <a:alpha val="43137"/>
                    </a:srgbClr>
                  </a:outerShdw>
                </a:effectLst>
                <a:latin typeface="清松手寫體1" pitchFamily="2" charset="-120"/>
                <a:ea typeface="清松手寫體1" pitchFamily="2" charset="-120"/>
              </a:rPr>
              <a:t>&gt;</a:t>
            </a:r>
            <a:endParaRPr lang="zh-TW" altLang="en-US" sz="2000" b="1" dirty="0">
              <a:solidFill>
                <a:srgbClr val="FF0000"/>
              </a:solidFill>
              <a:effectLst>
                <a:outerShdw blurRad="38100" dist="38100" dir="2700000" algn="tl">
                  <a:srgbClr val="000000">
                    <a:alpha val="43137"/>
                  </a:srgbClr>
                </a:outerShdw>
              </a:effectLst>
              <a:latin typeface="清松手寫體1" pitchFamily="2" charset="-120"/>
              <a:ea typeface="清松手寫體1" pitchFamily="2" charset="-120"/>
            </a:endParaRPr>
          </a:p>
        </p:txBody>
      </p:sp>
      <p:sp>
        <p:nvSpPr>
          <p:cNvPr id="18" name="矩形 17">
            <a:extLst>
              <a:ext uri="{FF2B5EF4-FFF2-40B4-BE49-F238E27FC236}">
                <a16:creationId xmlns:a16="http://schemas.microsoft.com/office/drawing/2014/main" id="{E9CE2B56-60BC-4C64-80EF-24494024B094}"/>
              </a:ext>
            </a:extLst>
          </p:cNvPr>
          <p:cNvSpPr/>
          <p:nvPr/>
        </p:nvSpPr>
        <p:spPr>
          <a:xfrm>
            <a:off x="883475" y="4745124"/>
            <a:ext cx="3118104" cy="400110"/>
          </a:xfrm>
          <a:prstGeom prst="rect">
            <a:avLst/>
          </a:prstGeom>
          <a:solidFill>
            <a:schemeClr val="accent1"/>
          </a:solidFill>
        </p:spPr>
        <p:txBody>
          <a:bodyPr wrap="square">
            <a:spAutoFit/>
          </a:bodyPr>
          <a:lstStyle/>
          <a:p>
            <a:r>
              <a:rPr lang="en-US" altLang="zh-TW" sz="2000" dirty="0">
                <a:latin typeface="清松手寫體1" pitchFamily="2" charset="-120"/>
                <a:ea typeface="清松手寫體1" pitchFamily="2" charset="-120"/>
              </a:rPr>
              <a:t>curl http://www.linuxidc.com</a:t>
            </a:r>
            <a:endParaRPr lang="zh-TW" altLang="en-US" sz="2000" dirty="0">
              <a:latin typeface="清松手寫體1" pitchFamily="2" charset="-120"/>
              <a:ea typeface="清松手寫體1" pitchFamily="2" charset="-120"/>
            </a:endParaRPr>
          </a:p>
        </p:txBody>
      </p:sp>
      <p:sp>
        <p:nvSpPr>
          <p:cNvPr id="3" name="投影片編號版面配置區 2"/>
          <p:cNvSpPr>
            <a:spLocks noGrp="1"/>
          </p:cNvSpPr>
          <p:nvPr>
            <p:ph type="sldNum" sz="quarter" idx="12"/>
          </p:nvPr>
        </p:nvSpPr>
        <p:spPr/>
        <p:txBody>
          <a:bodyPr/>
          <a:lstStyle/>
          <a:p>
            <a:fld id="{D148A95B-E78A-43D3-83C9-357D8C7DE65E}" type="slidenum">
              <a:rPr lang="zh-TW" altLang="en-US" smtClean="0"/>
              <a:t>59</a:t>
            </a:fld>
            <a:endParaRPr lang="zh-TW" altLang="en-US"/>
          </a:p>
        </p:txBody>
      </p:sp>
      <p:pic>
        <p:nvPicPr>
          <p:cNvPr id="10" name="圖片 9">
            <a:extLst>
              <a:ext uri="{FF2B5EF4-FFF2-40B4-BE49-F238E27FC236}">
                <a16:creationId xmlns:a16="http://schemas.microsoft.com/office/drawing/2014/main" id="{E5B52322-AA39-4541-89E7-A190DC7C83F3}"/>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8290682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602139C-8BB3-4D28-9CB4-647670B7B699}"/>
              </a:ext>
            </a:extLst>
          </p:cNvPr>
          <p:cNvSpPr/>
          <p:nvPr/>
        </p:nvSpPr>
        <p:spPr>
          <a:xfrm>
            <a:off x="293848" y="139099"/>
            <a:ext cx="3510384" cy="584775"/>
          </a:xfrm>
          <a:prstGeom prst="rect">
            <a:avLst/>
          </a:prstGeom>
          <a:solidFill>
            <a:schemeClr val="bg1">
              <a:lumMod val="50000"/>
            </a:schemeClr>
          </a:solidFill>
        </p:spPr>
        <p:txBody>
          <a:bodyPr wrap="square">
            <a:spAutoFit/>
          </a:bodyPr>
          <a:lstStyle/>
          <a:p>
            <a:pPr algn="ctr"/>
            <a:r>
              <a:rPr lang="zh-TW" altLang="en-US" sz="3200" dirty="0" smtClean="0">
                <a:solidFill>
                  <a:schemeClr val="bg1"/>
                </a:solidFill>
                <a:latin typeface="清松手寫體1" pitchFamily="2" charset="-120"/>
                <a:ea typeface="清松手寫體1" pitchFamily="2" charset="-120"/>
              </a:rPr>
              <a:t>如何使用：</a:t>
            </a:r>
            <a:r>
              <a:rPr lang="en-US" altLang="zh-TW" sz="3200" dirty="0">
                <a:solidFill>
                  <a:schemeClr val="bg1"/>
                </a:solidFill>
                <a:latin typeface="清松手寫體1" pitchFamily="2" charset="-120"/>
                <a:ea typeface="清松手寫體1" pitchFamily="2" charset="-120"/>
              </a:rPr>
              <a:t>CURL</a:t>
            </a:r>
            <a:endParaRPr lang="zh-TW" altLang="en-US" sz="3200" dirty="0">
              <a:solidFill>
                <a:schemeClr val="bg1"/>
              </a:solidFill>
              <a:latin typeface="清松手寫體1" pitchFamily="2" charset="-120"/>
              <a:ea typeface="清松手寫體1" pitchFamily="2" charset="-120"/>
            </a:endParaRPr>
          </a:p>
        </p:txBody>
      </p:sp>
      <p:sp>
        <p:nvSpPr>
          <p:cNvPr id="3" name="投影片編號版面配置區 2"/>
          <p:cNvSpPr>
            <a:spLocks noGrp="1"/>
          </p:cNvSpPr>
          <p:nvPr>
            <p:ph type="sldNum" sz="quarter" idx="12"/>
          </p:nvPr>
        </p:nvSpPr>
        <p:spPr>
          <a:xfrm>
            <a:off x="7021997" y="5876750"/>
            <a:ext cx="2057400" cy="365125"/>
          </a:xfrm>
        </p:spPr>
        <p:txBody>
          <a:bodyPr/>
          <a:lstStyle/>
          <a:p>
            <a:fld id="{33FCCD3E-8784-49BA-B955-4B92B1782377}" type="slidenum">
              <a:rPr lang="zh-TW" altLang="en-US" smtClean="0"/>
              <a:t>6</a:t>
            </a:fld>
            <a:endParaRPr lang="zh-TW" altLang="en-US" dirty="0"/>
          </a:p>
        </p:txBody>
      </p:sp>
      <p:grpSp>
        <p:nvGrpSpPr>
          <p:cNvPr id="11" name="群組 10"/>
          <p:cNvGrpSpPr/>
          <p:nvPr/>
        </p:nvGrpSpPr>
        <p:grpSpPr>
          <a:xfrm>
            <a:off x="0" y="6241875"/>
            <a:ext cx="9144000" cy="461665"/>
            <a:chOff x="0" y="5647634"/>
            <a:chExt cx="12192000" cy="615553"/>
          </a:xfrm>
        </p:grpSpPr>
        <p:sp>
          <p:nvSpPr>
            <p:cNvPr id="12" name="矩形 11"/>
            <p:cNvSpPr/>
            <p:nvPr/>
          </p:nvSpPr>
          <p:spPr>
            <a:xfrm>
              <a:off x="1536700" y="5647634"/>
              <a:ext cx="10655300" cy="615553"/>
            </a:xfrm>
            <a:prstGeom prst="rect">
              <a:avLst/>
            </a:prstGeom>
            <a:solidFill>
              <a:schemeClr val="accent5">
                <a:lumMod val="60000"/>
                <a:lumOff val="40000"/>
              </a:schemeClr>
            </a:solidFill>
          </p:spPr>
          <p:txBody>
            <a:bodyPr wrap="square">
              <a:spAutoFit/>
            </a:bodyPr>
            <a:lstStyle/>
            <a:p>
              <a:r>
                <a:rPr lang="zh-TW" altLang="en-US" sz="2400" dirty="0">
                  <a:solidFill>
                    <a:schemeClr val="bg1"/>
                  </a:solidFill>
                  <a:latin typeface="AaYuanQiman" panose="00020600040101010101" pitchFamily="18" charset="-122"/>
                  <a:ea typeface="AaYuanQiman" panose="00020600040101010101" pitchFamily="18" charset="-122"/>
                </a:rPr>
                <a:t>新型態資安實務課程計畫</a:t>
              </a:r>
            </a:p>
          </p:txBody>
        </p:sp>
        <p:sp>
          <p:nvSpPr>
            <p:cNvPr id="13" name="矩形 12"/>
            <p:cNvSpPr/>
            <p:nvPr/>
          </p:nvSpPr>
          <p:spPr>
            <a:xfrm>
              <a:off x="0" y="5647634"/>
              <a:ext cx="1477328" cy="615553"/>
            </a:xfrm>
            <a:prstGeom prst="rect">
              <a:avLst/>
            </a:prstGeom>
            <a:solidFill>
              <a:srgbClr val="92D050"/>
            </a:solidFill>
          </p:spPr>
          <p:txBody>
            <a:bodyPr wrap="none">
              <a:spAutoFit/>
            </a:bodyPr>
            <a:lstStyle/>
            <a:p>
              <a:r>
                <a:rPr lang="zh-TW" altLang="en-US" sz="2400" dirty="0">
                  <a:effectLst>
                    <a:outerShdw blurRad="38100" dist="38100" dir="2700000" algn="tl">
                      <a:srgbClr val="000000">
                        <a:alpha val="43137"/>
                      </a:srgbClr>
                    </a:outerShdw>
                  </a:effectLst>
                  <a:latin typeface="AaYuanQiman" panose="00020600040101010101" pitchFamily="18" charset="-122"/>
                  <a:ea typeface="AaYuanQiman" panose="00020600040101010101" pitchFamily="18" charset="-122"/>
                </a:rPr>
                <a:t>教育部</a:t>
              </a:r>
            </a:p>
          </p:txBody>
        </p:sp>
      </p:grpSp>
      <p:sp>
        <p:nvSpPr>
          <p:cNvPr id="4" name="矩形 3"/>
          <p:cNvSpPr/>
          <p:nvPr/>
        </p:nvSpPr>
        <p:spPr>
          <a:xfrm>
            <a:off x="293847" y="738129"/>
            <a:ext cx="3510385" cy="369332"/>
          </a:xfrm>
          <a:prstGeom prst="rect">
            <a:avLst/>
          </a:prstGeom>
        </p:spPr>
        <p:txBody>
          <a:bodyPr wrap="none">
            <a:spAutoFit/>
          </a:bodyPr>
          <a:lstStyle/>
          <a:p>
            <a:r>
              <a:rPr lang="en-US" altLang="zh-TW" dirty="0"/>
              <a:t>https://en.wikipedia.org/wiki/CURL</a:t>
            </a:r>
            <a:endParaRPr lang="zh-TW" altLang="en-US" dirty="0"/>
          </a:p>
        </p:txBody>
      </p:sp>
      <p:sp>
        <p:nvSpPr>
          <p:cNvPr id="9" name="矩形 8">
            <a:extLst>
              <a:ext uri="{FF2B5EF4-FFF2-40B4-BE49-F238E27FC236}">
                <a16:creationId xmlns:a16="http://schemas.microsoft.com/office/drawing/2014/main" id="{86B4BF9B-BA19-4139-A1C8-BEFEA9AACCB1}"/>
              </a:ext>
            </a:extLst>
          </p:cNvPr>
          <p:cNvSpPr/>
          <p:nvPr/>
        </p:nvSpPr>
        <p:spPr>
          <a:xfrm>
            <a:off x="293847" y="1472586"/>
            <a:ext cx="5792353" cy="584775"/>
          </a:xfrm>
          <a:prstGeom prst="rect">
            <a:avLst/>
          </a:prstGeom>
          <a:solidFill>
            <a:srgbClr val="FFC000"/>
          </a:solidFill>
        </p:spPr>
        <p:txBody>
          <a:bodyPr wrap="squar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b="1" dirty="0" smtClean="0">
                <a:effectLst>
                  <a:outerShdw blurRad="38100" dist="38100" dir="2700000" algn="tl">
                    <a:srgbClr val="000000">
                      <a:alpha val="43137"/>
                    </a:srgbClr>
                  </a:outerShdw>
                </a:effectLst>
                <a:latin typeface="清松手寫體1" pitchFamily="2" charset="-120"/>
                <a:ea typeface="清松手寫體1" pitchFamily="2" charset="-120"/>
              </a:rPr>
              <a:t>使用語法</a:t>
            </a:r>
            <a:r>
              <a:rPr lang="en-US" altLang="zh-TW" sz="2400" b="1" dirty="0" smtClean="0">
                <a:effectLst>
                  <a:outerShdw blurRad="38100" dist="38100" dir="2700000" algn="tl">
                    <a:srgbClr val="000000">
                      <a:alpha val="43137"/>
                    </a:srgbClr>
                  </a:outerShdw>
                </a:effectLst>
                <a:latin typeface="清松手寫體1" pitchFamily="2" charset="-120"/>
                <a:ea typeface="清松手寫體1" pitchFamily="2" charset="-120"/>
              </a:rPr>
              <a:t>/</a:t>
            </a:r>
            <a:r>
              <a:rPr lang="zh-TW" altLang="en-US" sz="2400" b="1" dirty="0" smtClean="0">
                <a:effectLst>
                  <a:outerShdw blurRad="38100" dist="38100" dir="2700000" algn="tl">
                    <a:srgbClr val="000000">
                      <a:alpha val="43137"/>
                    </a:srgbClr>
                  </a:outerShdw>
                </a:effectLst>
                <a:latin typeface="清松手寫體1" pitchFamily="2" charset="-120"/>
                <a:ea typeface="清松手寫體1" pitchFamily="2" charset="-120"/>
              </a:rPr>
              <a:t>格式</a:t>
            </a:r>
            <a:r>
              <a:rPr lang="en-US" altLang="zh-TW" sz="2400" b="1" dirty="0">
                <a:effectLst>
                  <a:outerShdw blurRad="38100" dist="38100" dir="2700000" algn="tl">
                    <a:srgbClr val="000000">
                      <a:alpha val="43137"/>
                    </a:srgbClr>
                  </a:outerShdw>
                </a:effectLst>
                <a:latin typeface="清松手寫體1" pitchFamily="2" charset="-120"/>
                <a:ea typeface="清松手寫體1" pitchFamily="2" charset="-120"/>
              </a:rPr>
              <a:t>:</a:t>
            </a:r>
            <a:r>
              <a:rPr lang="zh-TW" altLang="en-US" sz="2400" b="1" dirty="0">
                <a:effectLst>
                  <a:outerShdw blurRad="38100" dist="38100" dir="2700000" algn="tl">
                    <a:srgbClr val="000000">
                      <a:alpha val="43137"/>
                    </a:srgbClr>
                  </a:outerShdw>
                </a:effectLst>
                <a:latin typeface="清松手寫體1" pitchFamily="2" charset="-120"/>
                <a:ea typeface="清松手寫體1" pitchFamily="2" charset="-120"/>
              </a:rPr>
              <a:t>  </a:t>
            </a:r>
            <a:r>
              <a:rPr lang="en-US" altLang="zh-TW" sz="3200" b="1" dirty="0">
                <a:effectLst>
                  <a:outerShdw blurRad="38100" dist="38100" dir="2700000" algn="tl">
                    <a:srgbClr val="000000">
                      <a:alpha val="43137"/>
                    </a:srgbClr>
                  </a:outerShdw>
                </a:effectLst>
                <a:latin typeface="清松手寫體1" pitchFamily="2" charset="-120"/>
                <a:ea typeface="清松手寫體1" pitchFamily="2" charset="-120"/>
              </a:rPr>
              <a:t>curl </a:t>
            </a:r>
            <a:r>
              <a:rPr lang="en-US" altLang="zh-TW" sz="3200" b="1" dirty="0">
                <a:solidFill>
                  <a:srgbClr val="00B050"/>
                </a:solidFill>
                <a:effectLst>
                  <a:outerShdw blurRad="38100" dist="38100" dir="2700000" algn="tl">
                    <a:srgbClr val="000000">
                      <a:alpha val="43137"/>
                    </a:srgbClr>
                  </a:outerShdw>
                </a:effectLst>
                <a:latin typeface="清松手寫體1" pitchFamily="2" charset="-120"/>
                <a:ea typeface="清松手寫體1" pitchFamily="2" charset="-120"/>
              </a:rPr>
              <a:t>[options...]</a:t>
            </a:r>
            <a:r>
              <a:rPr lang="en-US" altLang="zh-TW" sz="3200" b="1" dirty="0">
                <a:effectLst>
                  <a:outerShdw blurRad="38100" dist="38100" dir="2700000" algn="tl">
                    <a:srgbClr val="000000">
                      <a:alpha val="43137"/>
                    </a:srgbClr>
                  </a:outerShdw>
                </a:effectLst>
                <a:latin typeface="清松手寫體1" pitchFamily="2" charset="-120"/>
                <a:ea typeface="清松手寫體1" pitchFamily="2" charset="-120"/>
              </a:rPr>
              <a:t> </a:t>
            </a:r>
            <a:r>
              <a:rPr lang="en-US" altLang="zh-TW" sz="3200" b="1" dirty="0">
                <a:solidFill>
                  <a:srgbClr val="FF0000"/>
                </a:solidFill>
                <a:effectLst>
                  <a:outerShdw blurRad="38100" dist="38100" dir="2700000" algn="tl">
                    <a:srgbClr val="000000">
                      <a:alpha val="43137"/>
                    </a:srgbClr>
                  </a:outerShdw>
                </a:effectLst>
                <a:latin typeface="清松手寫體1" pitchFamily="2" charset="-120"/>
                <a:ea typeface="清松手寫體1" pitchFamily="2" charset="-120"/>
              </a:rPr>
              <a:t>&lt;</a:t>
            </a:r>
            <a:r>
              <a:rPr lang="en-US" altLang="zh-TW" sz="3200" b="1" dirty="0" err="1">
                <a:solidFill>
                  <a:srgbClr val="FF0000"/>
                </a:solidFill>
                <a:effectLst>
                  <a:outerShdw blurRad="38100" dist="38100" dir="2700000" algn="tl">
                    <a:srgbClr val="000000">
                      <a:alpha val="43137"/>
                    </a:srgbClr>
                  </a:outerShdw>
                </a:effectLst>
                <a:latin typeface="清松手寫體1" pitchFamily="2" charset="-120"/>
                <a:ea typeface="清松手寫體1" pitchFamily="2" charset="-120"/>
              </a:rPr>
              <a:t>url</a:t>
            </a:r>
            <a:r>
              <a:rPr lang="en-US" altLang="zh-TW" sz="3200" b="1" dirty="0">
                <a:solidFill>
                  <a:srgbClr val="FF0000"/>
                </a:solidFill>
                <a:effectLst>
                  <a:outerShdw blurRad="38100" dist="38100" dir="2700000" algn="tl">
                    <a:srgbClr val="000000">
                      <a:alpha val="43137"/>
                    </a:srgbClr>
                  </a:outerShdw>
                </a:effectLst>
                <a:latin typeface="清松手寫體1" pitchFamily="2" charset="-120"/>
                <a:ea typeface="清松手寫體1" pitchFamily="2" charset="-120"/>
              </a:rPr>
              <a:t>&gt;</a:t>
            </a:r>
            <a:endParaRPr lang="zh-TW" altLang="en-US" sz="3200" b="1" dirty="0">
              <a:solidFill>
                <a:srgbClr val="FF0000"/>
              </a:solidFill>
              <a:effectLst>
                <a:outerShdw blurRad="38100" dist="38100" dir="2700000" algn="tl">
                  <a:srgbClr val="000000">
                    <a:alpha val="43137"/>
                  </a:srgbClr>
                </a:outerShdw>
              </a:effectLst>
              <a:latin typeface="清松手寫體1" pitchFamily="2" charset="-120"/>
              <a:ea typeface="清松手寫體1" pitchFamily="2" charset="-120"/>
            </a:endParaRPr>
          </a:p>
        </p:txBody>
      </p:sp>
      <p:graphicFrame>
        <p:nvGraphicFramePr>
          <p:cNvPr id="5" name="表格 4"/>
          <p:cNvGraphicFramePr>
            <a:graphicFrameLocks noGrp="1"/>
          </p:cNvGraphicFramePr>
          <p:nvPr>
            <p:extLst>
              <p:ext uri="{D42A27DB-BD31-4B8C-83A1-F6EECF244321}">
                <p14:modId xmlns:p14="http://schemas.microsoft.com/office/powerpoint/2010/main" val="939315396"/>
              </p:ext>
            </p:extLst>
          </p:nvPr>
        </p:nvGraphicFramePr>
        <p:xfrm>
          <a:off x="293847" y="2422486"/>
          <a:ext cx="5969792" cy="3296920"/>
        </p:xfrm>
        <a:graphic>
          <a:graphicData uri="http://schemas.openxmlformats.org/drawingml/2006/table">
            <a:tbl>
              <a:tblPr firstRow="1" bandRow="1">
                <a:tableStyleId>{5C22544A-7EE6-4342-B048-85BDC9FD1C3A}</a:tableStyleId>
              </a:tblPr>
              <a:tblGrid>
                <a:gridCol w="5969792">
                  <a:extLst>
                    <a:ext uri="{9D8B030D-6E8A-4147-A177-3AD203B41FA5}">
                      <a16:colId xmlns:a16="http://schemas.microsoft.com/office/drawing/2014/main" val="20000"/>
                    </a:ext>
                  </a:extLst>
                </a:gridCol>
              </a:tblGrid>
              <a:tr h="370840">
                <a:tc>
                  <a:txBody>
                    <a:bodyPr/>
                    <a:lstStyle/>
                    <a:p>
                      <a:r>
                        <a:rPr lang="zh-TW" altLang="en-US" dirty="0" smtClean="0"/>
                        <a:t>範例</a:t>
                      </a:r>
                      <a:endParaRPr lang="zh-TW" altLang="en-US" dirty="0"/>
                    </a:p>
                  </a:txBody>
                  <a:tcPr/>
                </a:tc>
                <a:extLst>
                  <a:ext uri="{0D108BD9-81ED-4DB2-BD59-A6C34878D82A}">
                    <a16:rowId xmlns:a16="http://schemas.microsoft.com/office/drawing/2014/main" val="10000"/>
                  </a:ext>
                </a:extLst>
              </a:tr>
              <a:tr h="370840">
                <a:tc>
                  <a:txBody>
                    <a:bodyPr/>
                    <a:lstStyle/>
                    <a:p>
                      <a:r>
                        <a:rPr lang="en-US" altLang="zh-TW" sz="2400" kern="1200" dirty="0" smtClean="0">
                          <a:solidFill>
                            <a:schemeClr val="dk1"/>
                          </a:solidFill>
                          <a:latin typeface="+mn-lt"/>
                          <a:ea typeface="+mn-ea"/>
                          <a:cs typeface="+mn-cs"/>
                        </a:rPr>
                        <a:t>curl https://www.google.com</a:t>
                      </a:r>
                      <a:endParaRPr lang="zh-TW" altLang="en-US" sz="2400" kern="1200" dirty="0">
                        <a:solidFill>
                          <a:schemeClr val="dk1"/>
                        </a:solidFill>
                        <a:latin typeface="+mn-lt"/>
                        <a:ea typeface="+mn-ea"/>
                        <a:cs typeface="+mn-cs"/>
                      </a:endParaRPr>
                    </a:p>
                  </a:txBody>
                  <a:tcPr/>
                </a:tc>
                <a:extLst>
                  <a:ext uri="{0D108BD9-81ED-4DB2-BD59-A6C34878D82A}">
                    <a16:rowId xmlns:a16="http://schemas.microsoft.com/office/drawing/2014/main" val="10001"/>
                  </a:ext>
                </a:extLst>
              </a:tr>
              <a:tr h="370840">
                <a:tc>
                  <a:txBody>
                    <a:bodyPr/>
                    <a:lstStyle/>
                    <a:p>
                      <a:r>
                        <a:rPr lang="en-US" altLang="zh-TW" sz="2400" dirty="0" smtClean="0"/>
                        <a:t>curl http://www.linuxidc.com </a:t>
                      </a:r>
                      <a:r>
                        <a:rPr lang="en-US" altLang="zh-TW" sz="2400" b="1" dirty="0" smtClean="0">
                          <a:solidFill>
                            <a:srgbClr val="FF0000"/>
                          </a:solidFill>
                          <a:effectLst>
                            <a:outerShdw blurRad="38100" dist="38100" dir="2700000" algn="tl">
                              <a:srgbClr val="000000">
                                <a:alpha val="43137"/>
                              </a:srgbClr>
                            </a:outerShdw>
                          </a:effectLst>
                        </a:rPr>
                        <a:t>&gt; page.html</a:t>
                      </a:r>
                      <a:endParaRPr lang="zh-TW" altLang="en-US" sz="2400" b="1" dirty="0">
                        <a:solidFill>
                          <a:srgbClr val="FF0000"/>
                        </a:solidFill>
                        <a:effectLst>
                          <a:outerShdw blurRad="38100" dist="38100" dir="2700000" algn="tl">
                            <a:srgbClr val="000000">
                              <a:alpha val="43137"/>
                            </a:srgbClr>
                          </a:outerShdw>
                        </a:effectLst>
                      </a:endParaRPr>
                    </a:p>
                  </a:txBody>
                  <a:tcPr marL="68580" marR="68580" marT="34290" marB="34290"/>
                </a:tc>
                <a:extLst>
                  <a:ext uri="{0D108BD9-81ED-4DB2-BD59-A6C34878D82A}">
                    <a16:rowId xmlns:a16="http://schemas.microsoft.com/office/drawing/2014/main" val="10002"/>
                  </a:ext>
                </a:extLst>
              </a:tr>
              <a:tr h="370840">
                <a:tc>
                  <a:txBody>
                    <a:bodyPr/>
                    <a:lstStyle/>
                    <a:p>
                      <a:r>
                        <a:rPr lang="pt-BR" altLang="zh-TW" sz="2400" dirty="0" smtClean="0"/>
                        <a:t> curl </a:t>
                      </a:r>
                      <a:r>
                        <a:rPr lang="pt-BR" altLang="zh-TW" sz="2400" b="1" dirty="0" smtClean="0">
                          <a:solidFill>
                            <a:srgbClr val="FF0000"/>
                          </a:solidFill>
                          <a:effectLst>
                            <a:outerShdw blurRad="38100" dist="38100" dir="2700000" algn="tl">
                              <a:srgbClr val="000000">
                                <a:alpha val="43137"/>
                              </a:srgbClr>
                            </a:outerShdw>
                          </a:effectLst>
                        </a:rPr>
                        <a:t>-o page.html </a:t>
                      </a:r>
                      <a:r>
                        <a:rPr lang="pt-BR" altLang="zh-TW" sz="2400" dirty="0" smtClean="0"/>
                        <a:t>http://www.linuxidc.com</a:t>
                      </a:r>
                      <a:endParaRPr lang="zh-TW" altLang="en-US" sz="2400" dirty="0"/>
                    </a:p>
                  </a:txBody>
                  <a:tcPr marL="68580" marR="68580" marT="34290" marB="34290"/>
                </a:tc>
                <a:extLst>
                  <a:ext uri="{0D108BD9-81ED-4DB2-BD59-A6C34878D82A}">
                    <a16:rowId xmlns:a16="http://schemas.microsoft.com/office/drawing/2014/main" val="10003"/>
                  </a:ext>
                </a:extLst>
              </a:tr>
              <a:tr h="370840">
                <a:tc>
                  <a:txBody>
                    <a:bodyPr/>
                    <a:lstStyle/>
                    <a:p>
                      <a:r>
                        <a:rPr lang="pt-BR" altLang="zh-TW" sz="2400" dirty="0" smtClean="0"/>
                        <a:t>curl </a:t>
                      </a:r>
                      <a:r>
                        <a:rPr lang="pt-BR" altLang="zh-TW" sz="2400" b="1" dirty="0" smtClean="0">
                          <a:solidFill>
                            <a:srgbClr val="FF0000"/>
                          </a:solidFill>
                          <a:effectLst>
                            <a:outerShdw blurRad="38100" dist="38100" dir="2700000" algn="tl">
                              <a:srgbClr val="000000">
                                <a:alpha val="43137"/>
                              </a:srgbClr>
                            </a:outerShdw>
                          </a:effectLst>
                        </a:rPr>
                        <a:t>-x 123.45.67.89:1080 </a:t>
                      </a:r>
                      <a:r>
                        <a:rPr lang="pt-BR" altLang="zh-TW" sz="2400" dirty="0" smtClean="0"/>
                        <a:t>-o page.html http://www.linuxidc.com</a:t>
                      </a:r>
                      <a:endParaRPr lang="zh-TW" altLang="en-US" sz="2400" dirty="0"/>
                    </a:p>
                  </a:txBody>
                  <a:tcPr marL="68580" marR="68580" marT="34290" marB="34290"/>
                </a:tc>
                <a:extLst>
                  <a:ext uri="{0D108BD9-81ED-4DB2-BD59-A6C34878D82A}">
                    <a16:rowId xmlns:a16="http://schemas.microsoft.com/office/drawing/2014/main" val="2284719119"/>
                  </a:ext>
                </a:extLst>
              </a:tr>
              <a:tr h="370840">
                <a:tc>
                  <a:txBody>
                    <a:bodyPr/>
                    <a:lstStyle/>
                    <a:p>
                      <a:r>
                        <a:rPr lang="pt-BR" altLang="zh-TW" sz="2400" dirty="0" smtClean="0"/>
                        <a:t>curl -x 120.114.62.200:1010 -o page.html </a:t>
                      </a:r>
                    </a:p>
                    <a:p>
                      <a:r>
                        <a:rPr lang="pt-BR" altLang="zh-TW" sz="2400" b="1" i="0" dirty="0" smtClean="0">
                          <a:solidFill>
                            <a:srgbClr val="FF0000"/>
                          </a:solidFill>
                          <a:effectLst>
                            <a:outerShdw blurRad="38100" dist="38100" dir="2700000" algn="tl">
                              <a:srgbClr val="000000">
                                <a:alpha val="43137"/>
                              </a:srgbClr>
                            </a:outerShdw>
                          </a:effectLst>
                        </a:rPr>
                        <a:t>-D cookie.txt </a:t>
                      </a:r>
                      <a:r>
                        <a:rPr lang="pt-BR" altLang="zh-TW" sz="2400" dirty="0" smtClean="0">
                          <a:hlinkClick r:id="rId2"/>
                        </a:rPr>
                        <a:t>http://www.linuxidc.com</a:t>
                      </a:r>
                      <a:endParaRPr lang="zh-TW" altLang="en-US" sz="2400" dirty="0"/>
                    </a:p>
                  </a:txBody>
                  <a:tcPr marL="68580" marR="68580" marT="34290" marB="34290"/>
                </a:tc>
                <a:extLst>
                  <a:ext uri="{0D108BD9-81ED-4DB2-BD59-A6C34878D82A}">
                    <a16:rowId xmlns:a16="http://schemas.microsoft.com/office/drawing/2014/main" val="1469758692"/>
                  </a:ext>
                </a:extLst>
              </a:tr>
            </a:tbl>
          </a:graphicData>
        </a:graphic>
      </p:graphicFrame>
      <p:pic>
        <p:nvPicPr>
          <p:cNvPr id="10" name="圖片 9"/>
          <p:cNvPicPr>
            <a:picLocks noChangeAspect="1"/>
          </p:cNvPicPr>
          <p:nvPr/>
        </p:nvPicPr>
        <p:blipFill rotWithShape="1">
          <a:blip r:embed="rId3"/>
          <a:srcRect l="8592" t="5412" r="9814" b="6139"/>
          <a:stretch/>
        </p:blipFill>
        <p:spPr>
          <a:xfrm>
            <a:off x="3990177" y="768332"/>
            <a:ext cx="4917805" cy="5108418"/>
          </a:xfrm>
          <a:prstGeom prst="rect">
            <a:avLst/>
          </a:prstGeom>
        </p:spPr>
      </p:pic>
    </p:spTree>
    <p:extLst>
      <p:ext uri="{BB962C8B-B14F-4D97-AF65-F5344CB8AC3E}">
        <p14:creationId xmlns:p14="http://schemas.microsoft.com/office/powerpoint/2010/main" val="60904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602139C-8BB3-4D28-9CB4-647670B7B699}"/>
              </a:ext>
            </a:extLst>
          </p:cNvPr>
          <p:cNvSpPr/>
          <p:nvPr/>
        </p:nvSpPr>
        <p:spPr>
          <a:xfrm>
            <a:off x="152400" y="777966"/>
            <a:ext cx="3048000" cy="830997"/>
          </a:xfrm>
          <a:prstGeom prst="rect">
            <a:avLst/>
          </a:prstGeom>
          <a:solidFill>
            <a:schemeClr val="bg1">
              <a:lumMod val="50000"/>
            </a:schemeClr>
          </a:solidFill>
        </p:spPr>
        <p:txBody>
          <a:bodyPr wrap="square">
            <a:spAutoFit/>
          </a:bodyPr>
          <a:lstStyle/>
          <a:p>
            <a:pPr algn="ctr"/>
            <a:r>
              <a:rPr lang="en-US" altLang="zh-TW" sz="2400" dirty="0">
                <a:solidFill>
                  <a:schemeClr val="bg1"/>
                </a:solidFill>
                <a:latin typeface="清松手寫體1" pitchFamily="2" charset="-120"/>
                <a:ea typeface="清松手寫體1" pitchFamily="2" charset="-120"/>
              </a:rPr>
              <a:t>Curl Tool</a:t>
            </a:r>
            <a:r>
              <a:rPr lang="zh-TW" altLang="en-US" sz="2400" dirty="0">
                <a:solidFill>
                  <a:schemeClr val="bg1"/>
                </a:solidFill>
                <a:latin typeface="清松手寫體1" pitchFamily="2" charset="-120"/>
                <a:ea typeface="清松手寫體1" pitchFamily="2" charset="-120"/>
              </a:rPr>
              <a:t>實戰</a:t>
            </a:r>
            <a:endParaRPr lang="en-US" altLang="zh-TW" sz="2400" dirty="0">
              <a:solidFill>
                <a:schemeClr val="bg1"/>
              </a:solidFill>
              <a:latin typeface="清松手寫體1" pitchFamily="2" charset="-120"/>
              <a:ea typeface="清松手寫體1" pitchFamily="2" charset="-120"/>
            </a:endParaRPr>
          </a:p>
          <a:p>
            <a:pPr algn="ctr"/>
            <a:r>
              <a:rPr lang="en-US" altLang="zh-TW" sz="2400" dirty="0">
                <a:solidFill>
                  <a:schemeClr val="bg1"/>
                </a:solidFill>
                <a:latin typeface="清松手寫體1" pitchFamily="2" charset="-120"/>
                <a:ea typeface="清松手寫體1" pitchFamily="2" charset="-120"/>
              </a:rPr>
              <a:t>Web-CTF::</a:t>
            </a:r>
            <a:r>
              <a:rPr lang="en-US" altLang="zh-TW" sz="2400" dirty="0" smtClean="0">
                <a:solidFill>
                  <a:schemeClr val="bg1"/>
                </a:solidFill>
                <a:latin typeface="清松手寫體1" pitchFamily="2" charset="-120"/>
                <a:ea typeface="清松手寫體1" pitchFamily="2" charset="-120"/>
              </a:rPr>
              <a:t>web4  </a:t>
            </a:r>
            <a:endParaRPr lang="zh-TW" altLang="en-US" sz="2400" dirty="0">
              <a:solidFill>
                <a:schemeClr val="bg1"/>
              </a:solidFill>
              <a:latin typeface="清松手寫體1" pitchFamily="2" charset="-120"/>
              <a:ea typeface="清松手寫體1" pitchFamily="2" charset="-120"/>
            </a:endParaRPr>
          </a:p>
        </p:txBody>
      </p:sp>
      <p:sp>
        <p:nvSpPr>
          <p:cNvPr id="5" name="矩形 4">
            <a:extLst>
              <a:ext uri="{FF2B5EF4-FFF2-40B4-BE49-F238E27FC236}">
                <a16:creationId xmlns:a16="http://schemas.microsoft.com/office/drawing/2014/main" id="{A147D756-5D92-43CF-8B4E-8B84817AEB02}"/>
              </a:ext>
            </a:extLst>
          </p:cNvPr>
          <p:cNvSpPr/>
          <p:nvPr/>
        </p:nvSpPr>
        <p:spPr>
          <a:xfrm>
            <a:off x="76200" y="1960547"/>
            <a:ext cx="4574485" cy="3477875"/>
          </a:xfrm>
          <a:prstGeom prst="rect">
            <a:avLst/>
          </a:prstGeom>
        </p:spPr>
        <p:txBody>
          <a:bodyPr wrap="square">
            <a:spAutoFit/>
          </a:bodyPr>
          <a:lstStyle/>
          <a:p>
            <a:r>
              <a:rPr lang="zh-TW" altLang="en-US" sz="2000" dirty="0">
                <a:latin typeface="清松手寫體1" pitchFamily="2" charset="-120"/>
                <a:ea typeface="清松手寫體1" pitchFamily="2" charset="-120"/>
              </a:rPr>
              <a:t>網址重新導向</a:t>
            </a:r>
            <a:r>
              <a:rPr lang="en-US" altLang="zh-TW" sz="2000" dirty="0">
                <a:latin typeface="清松手寫體1" pitchFamily="2" charset="-120"/>
                <a:ea typeface="清松手寫體1" pitchFamily="2" charset="-120"/>
              </a:rPr>
              <a:t>(URL redirection)</a:t>
            </a:r>
            <a:r>
              <a:rPr lang="zh-TW" altLang="en-US" sz="2000" dirty="0">
                <a:latin typeface="清松手寫體1" pitchFamily="2" charset="-120"/>
                <a:ea typeface="清松手寫體1" pitchFamily="2" charset="-120"/>
              </a:rPr>
              <a:t>的技術</a:t>
            </a:r>
            <a:endParaRPr lang="en-US" altLang="zh-TW" sz="2000" dirty="0">
              <a:latin typeface="清松手寫體1" pitchFamily="2" charset="-120"/>
              <a:ea typeface="清松手寫體1" pitchFamily="2" charset="-120"/>
            </a:endParaRPr>
          </a:p>
          <a:p>
            <a:r>
              <a:rPr lang="zh-TW" altLang="en-US" sz="2000" dirty="0">
                <a:latin typeface="清松手寫體1" pitchFamily="2" charset="-120"/>
                <a:ea typeface="清松手寫體1" pitchFamily="2" charset="-120"/>
              </a:rPr>
              <a:t>請到</a:t>
            </a:r>
            <a:r>
              <a:rPr lang="en-US" altLang="zh-TW" sz="2000" dirty="0">
                <a:latin typeface="清松手寫體1" pitchFamily="2" charset="-120"/>
                <a:ea typeface="清松手寫體1" pitchFamily="2" charset="-120"/>
              </a:rPr>
              <a:t>wiki</a:t>
            </a:r>
            <a:r>
              <a:rPr lang="zh-TW" altLang="en-US" sz="2000" dirty="0">
                <a:latin typeface="清松手寫體1" pitchFamily="2" charset="-120"/>
                <a:ea typeface="清松手寫體1" pitchFamily="2" charset="-120"/>
              </a:rPr>
              <a:t>上看看</a:t>
            </a:r>
            <a:r>
              <a:rPr lang="en-US" altLang="zh-TW" sz="2000" dirty="0">
                <a:latin typeface="清松手寫體1" pitchFamily="2" charset="-120"/>
                <a:ea typeface="清松手寫體1" pitchFamily="2" charset="-120"/>
              </a:rPr>
              <a:t>URL redirection</a:t>
            </a:r>
            <a:r>
              <a:rPr lang="zh-TW" altLang="en-US" sz="2000" dirty="0">
                <a:latin typeface="清松手寫體1" pitchFamily="2" charset="-120"/>
                <a:ea typeface="清松手寫體1" pitchFamily="2" charset="-120"/>
              </a:rPr>
              <a:t>的原理、用途</a:t>
            </a:r>
            <a:endParaRPr lang="en-US" altLang="zh-TW" sz="2000" dirty="0">
              <a:latin typeface="清松手寫體1" pitchFamily="2" charset="-120"/>
              <a:ea typeface="清松手寫體1" pitchFamily="2" charset="-120"/>
            </a:endParaRPr>
          </a:p>
          <a:p>
            <a:r>
              <a:rPr lang="en-US" altLang="zh-TW" sz="2000" dirty="0">
                <a:solidFill>
                  <a:srgbClr val="337AB7"/>
                </a:solidFill>
                <a:latin typeface="Lato"/>
                <a:ea typeface="清松手寫體1" pitchFamily="2" charset="-120"/>
              </a:rPr>
              <a:t>https://zh.wikipedia.org/wiki/</a:t>
            </a:r>
            <a:r>
              <a:rPr lang="zh-TW" altLang="en-US" sz="2000" dirty="0">
                <a:solidFill>
                  <a:srgbClr val="337AB7"/>
                </a:solidFill>
                <a:latin typeface="Lato"/>
                <a:ea typeface="清松手寫體1" pitchFamily="2" charset="-120"/>
              </a:rPr>
              <a:t>網域名稱轉址</a:t>
            </a:r>
            <a:endParaRPr lang="en-US" altLang="zh-TW" sz="2000" dirty="0">
              <a:solidFill>
                <a:srgbClr val="337AB7"/>
              </a:solidFill>
              <a:latin typeface="Lato"/>
              <a:ea typeface="清松手寫體1" pitchFamily="2" charset="-120"/>
            </a:endParaRPr>
          </a:p>
          <a:p>
            <a:endParaRPr lang="zh-TW" altLang="en-US" sz="2000" dirty="0">
              <a:solidFill>
                <a:srgbClr val="337AB7"/>
              </a:solidFill>
              <a:latin typeface="Lato"/>
              <a:ea typeface="清松手寫體1" pitchFamily="2" charset="-120"/>
            </a:endParaRPr>
          </a:p>
          <a:p>
            <a:r>
              <a:rPr lang="zh-TW" altLang="en-US" sz="2000" dirty="0">
                <a:latin typeface="清松手寫體1" pitchFamily="2" charset="-120"/>
                <a:ea typeface="清松手寫體1" pitchFamily="2" charset="-120"/>
              </a:rPr>
              <a:t>提示</a:t>
            </a:r>
            <a:r>
              <a:rPr lang="en-US" altLang="zh-TW" sz="2000" dirty="0">
                <a:latin typeface="清松手寫體1" pitchFamily="2" charset="-120"/>
                <a:ea typeface="清松手寫體1" pitchFamily="2" charset="-120"/>
              </a:rPr>
              <a:t>1 : </a:t>
            </a:r>
            <a:r>
              <a:rPr lang="zh-TW" altLang="en-US" sz="2000" dirty="0">
                <a:latin typeface="清松手寫體1" pitchFamily="2" charset="-120"/>
                <a:ea typeface="清松手寫體1" pitchFamily="2" charset="-120"/>
              </a:rPr>
              <a:t>如何從網站的原始碼找到你所需要的資訊</a:t>
            </a:r>
            <a:r>
              <a:rPr lang="en-US" altLang="zh-TW" sz="2000" dirty="0">
                <a:latin typeface="清松手寫體1" pitchFamily="2" charset="-120"/>
                <a:ea typeface="清松手寫體1" pitchFamily="2" charset="-120"/>
              </a:rPr>
              <a:t>?</a:t>
            </a:r>
            <a:br>
              <a:rPr lang="en-US" altLang="zh-TW" sz="2000" dirty="0">
                <a:latin typeface="清松手寫體1" pitchFamily="2" charset="-120"/>
                <a:ea typeface="清松手寫體1" pitchFamily="2" charset="-120"/>
              </a:rPr>
            </a:br>
            <a:r>
              <a:rPr lang="zh-TW" altLang="en-US" sz="2000" dirty="0">
                <a:latin typeface="清松手寫體1" pitchFamily="2" charset="-120"/>
                <a:ea typeface="清松手寫體1" pitchFamily="2" charset="-120"/>
              </a:rPr>
              <a:t>提示</a:t>
            </a:r>
            <a:r>
              <a:rPr lang="en-US" altLang="zh-TW" sz="2000" dirty="0">
                <a:latin typeface="清松手寫體1" pitchFamily="2" charset="-120"/>
                <a:ea typeface="清松手寫體1" pitchFamily="2" charset="-120"/>
              </a:rPr>
              <a:t>2 : </a:t>
            </a:r>
            <a:r>
              <a:rPr lang="zh-TW" altLang="en-US" sz="2000" dirty="0">
                <a:latin typeface="清松手寫體1" pitchFamily="2" charset="-120"/>
                <a:ea typeface="清松手寫體1" pitchFamily="2" charset="-120"/>
              </a:rPr>
              <a:t>本題可以使用</a:t>
            </a:r>
            <a:r>
              <a:rPr lang="en-US" altLang="zh-TW" sz="2000" dirty="0">
                <a:latin typeface="清松手寫體1" pitchFamily="2" charset="-120"/>
                <a:ea typeface="清松手寫體1" pitchFamily="2" charset="-120"/>
              </a:rPr>
              <a:t>curl</a:t>
            </a:r>
            <a:r>
              <a:rPr lang="zh-TW" altLang="en-US" sz="2000" dirty="0">
                <a:latin typeface="清松手寫體1" pitchFamily="2" charset="-120"/>
                <a:ea typeface="清松手寫體1" pitchFamily="2" charset="-120"/>
              </a:rPr>
              <a:t>工具輕鬆解題</a:t>
            </a:r>
            <a:endParaRPr lang="en-US" altLang="zh-TW" sz="2000" dirty="0">
              <a:latin typeface="清松手寫體1" pitchFamily="2" charset="-120"/>
              <a:ea typeface="清松手寫體1" pitchFamily="2" charset="-120"/>
            </a:endParaRPr>
          </a:p>
          <a:p>
            <a:endParaRPr lang="zh-TW" altLang="en-US" sz="2000" dirty="0">
              <a:latin typeface="清松手寫體1" pitchFamily="2" charset="-120"/>
              <a:ea typeface="清松手寫體1" pitchFamily="2" charset="-120"/>
            </a:endParaRPr>
          </a:p>
          <a:p>
            <a:r>
              <a:rPr lang="zh-TW" altLang="en-US" sz="2000" dirty="0">
                <a:latin typeface="清松手寫體1" pitchFamily="2" charset="-120"/>
                <a:ea typeface="清松手寫體1" pitchFamily="2" charset="-120"/>
              </a:rPr>
              <a:t>請連結以下網址進行解題</a:t>
            </a:r>
            <a:r>
              <a:rPr lang="en-US" altLang="zh-TW" sz="2000" dirty="0">
                <a:latin typeface="清松手寫體1" pitchFamily="2" charset="-120"/>
                <a:ea typeface="清松手寫體1" pitchFamily="2" charset="-120"/>
              </a:rPr>
              <a:t>:</a:t>
            </a:r>
            <a:br>
              <a:rPr lang="en-US" altLang="zh-TW" sz="2000" dirty="0">
                <a:latin typeface="清松手寫體1" pitchFamily="2" charset="-120"/>
                <a:ea typeface="清松手寫體1" pitchFamily="2" charset="-120"/>
              </a:rPr>
            </a:br>
            <a:r>
              <a:rPr lang="en-US" altLang="zh-TW" sz="2000" dirty="0">
                <a:solidFill>
                  <a:srgbClr val="337AB7"/>
                </a:solidFill>
                <a:latin typeface="Lato"/>
                <a:ea typeface="清松手寫體1" pitchFamily="2" charset="-120"/>
              </a:rPr>
              <a:t>http://192.168.1.230:2014/</a:t>
            </a:r>
            <a:endParaRPr lang="zh-TW" altLang="en-US" sz="2000" dirty="0">
              <a:solidFill>
                <a:srgbClr val="337AB7"/>
              </a:solidFill>
              <a:latin typeface="Lato"/>
              <a:ea typeface="清松手寫體1" pitchFamily="2" charset="-120"/>
            </a:endParaRPr>
          </a:p>
        </p:txBody>
      </p:sp>
      <p:pic>
        <p:nvPicPr>
          <p:cNvPr id="6" name="圖片 5">
            <a:extLst>
              <a:ext uri="{FF2B5EF4-FFF2-40B4-BE49-F238E27FC236}">
                <a16:creationId xmlns:a16="http://schemas.microsoft.com/office/drawing/2014/main" id="{67CC0C21-A0FC-4E52-8B45-E3B4D7DBC862}"/>
              </a:ext>
            </a:extLst>
          </p:cNvPr>
          <p:cNvPicPr>
            <a:picLocks noChangeAspect="1"/>
          </p:cNvPicPr>
          <p:nvPr/>
        </p:nvPicPr>
        <p:blipFill>
          <a:blip r:embed="rId2"/>
          <a:stretch>
            <a:fillRect/>
          </a:stretch>
        </p:blipFill>
        <p:spPr>
          <a:xfrm>
            <a:off x="4650685" y="1960547"/>
            <a:ext cx="4405354" cy="3955713"/>
          </a:xfrm>
          <a:prstGeom prst="rect">
            <a:avLst/>
          </a:prstGeom>
        </p:spPr>
      </p:pic>
      <p:sp>
        <p:nvSpPr>
          <p:cNvPr id="3" name="投影片編號版面配置區 2"/>
          <p:cNvSpPr>
            <a:spLocks noGrp="1"/>
          </p:cNvSpPr>
          <p:nvPr>
            <p:ph type="sldNum" sz="quarter" idx="12"/>
          </p:nvPr>
        </p:nvSpPr>
        <p:spPr/>
        <p:txBody>
          <a:bodyPr/>
          <a:lstStyle/>
          <a:p>
            <a:fld id="{D148A95B-E78A-43D3-83C9-357D8C7DE65E}" type="slidenum">
              <a:rPr lang="zh-TW" altLang="en-US" smtClean="0"/>
              <a:t>60</a:t>
            </a:fld>
            <a:endParaRPr lang="zh-TW" altLang="en-US"/>
          </a:p>
        </p:txBody>
      </p:sp>
      <p:pic>
        <p:nvPicPr>
          <p:cNvPr id="7" name="圖片 6">
            <a:extLst>
              <a:ext uri="{FF2B5EF4-FFF2-40B4-BE49-F238E27FC236}">
                <a16:creationId xmlns:a16="http://schemas.microsoft.com/office/drawing/2014/main" id="{E5B52322-AA39-4541-89E7-A190DC7C83F3}"/>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85934642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AFAD3C97-08BD-4EE2-A2A8-562AA95810F0}"/>
              </a:ext>
            </a:extLst>
          </p:cNvPr>
          <p:cNvPicPr>
            <a:picLocks noChangeAspect="1"/>
          </p:cNvPicPr>
          <p:nvPr/>
        </p:nvPicPr>
        <p:blipFill>
          <a:blip r:embed="rId2"/>
          <a:stretch>
            <a:fillRect/>
          </a:stretch>
        </p:blipFill>
        <p:spPr>
          <a:xfrm>
            <a:off x="2057400" y="1672960"/>
            <a:ext cx="5181600" cy="3973936"/>
          </a:xfrm>
          <a:prstGeom prst="rect">
            <a:avLst/>
          </a:prstGeom>
        </p:spPr>
      </p:pic>
      <p:sp>
        <p:nvSpPr>
          <p:cNvPr id="10" name="矩形 9">
            <a:extLst>
              <a:ext uri="{FF2B5EF4-FFF2-40B4-BE49-F238E27FC236}">
                <a16:creationId xmlns:a16="http://schemas.microsoft.com/office/drawing/2014/main" id="{5602139C-8BB3-4D28-9CB4-647670B7B699}"/>
              </a:ext>
            </a:extLst>
          </p:cNvPr>
          <p:cNvSpPr/>
          <p:nvPr/>
        </p:nvSpPr>
        <p:spPr>
          <a:xfrm>
            <a:off x="152400" y="777966"/>
            <a:ext cx="3048000" cy="830997"/>
          </a:xfrm>
          <a:prstGeom prst="rect">
            <a:avLst/>
          </a:prstGeom>
          <a:solidFill>
            <a:schemeClr val="bg1">
              <a:lumMod val="50000"/>
            </a:schemeClr>
          </a:solidFill>
        </p:spPr>
        <p:txBody>
          <a:bodyPr wrap="square">
            <a:spAutoFit/>
          </a:bodyPr>
          <a:lstStyle/>
          <a:p>
            <a:pPr algn="ctr"/>
            <a:r>
              <a:rPr lang="en-US" altLang="zh-TW" sz="2400" dirty="0">
                <a:solidFill>
                  <a:schemeClr val="bg1"/>
                </a:solidFill>
                <a:latin typeface="清松手寫體1" pitchFamily="2" charset="-120"/>
                <a:ea typeface="清松手寫體1" pitchFamily="2" charset="-120"/>
              </a:rPr>
              <a:t>Curl Tool</a:t>
            </a:r>
            <a:r>
              <a:rPr lang="zh-TW" altLang="en-US" sz="2400" dirty="0">
                <a:solidFill>
                  <a:schemeClr val="bg1"/>
                </a:solidFill>
                <a:latin typeface="清松手寫體1" pitchFamily="2" charset="-120"/>
                <a:ea typeface="清松手寫體1" pitchFamily="2" charset="-120"/>
              </a:rPr>
              <a:t>實戰</a:t>
            </a:r>
            <a:endParaRPr lang="en-US" altLang="zh-TW" sz="2400" dirty="0">
              <a:solidFill>
                <a:schemeClr val="bg1"/>
              </a:solidFill>
              <a:latin typeface="清松手寫體1" pitchFamily="2" charset="-120"/>
              <a:ea typeface="清松手寫體1" pitchFamily="2" charset="-120"/>
            </a:endParaRPr>
          </a:p>
          <a:p>
            <a:pPr algn="ctr"/>
            <a:r>
              <a:rPr lang="en-US" altLang="zh-TW" sz="2400" dirty="0">
                <a:solidFill>
                  <a:schemeClr val="bg1"/>
                </a:solidFill>
                <a:latin typeface="清松手寫體1" pitchFamily="2" charset="-120"/>
                <a:ea typeface="清松手寫體1" pitchFamily="2" charset="-120"/>
              </a:rPr>
              <a:t>Web-CTF::</a:t>
            </a:r>
            <a:r>
              <a:rPr lang="en-US" altLang="zh-TW" sz="2400" dirty="0" smtClean="0">
                <a:solidFill>
                  <a:schemeClr val="bg1"/>
                </a:solidFill>
                <a:latin typeface="清松手寫體1" pitchFamily="2" charset="-120"/>
                <a:ea typeface="清松手寫體1" pitchFamily="2" charset="-120"/>
              </a:rPr>
              <a:t>web4  </a:t>
            </a:r>
            <a:endParaRPr lang="zh-TW" altLang="en-US" sz="2400" dirty="0">
              <a:solidFill>
                <a:schemeClr val="bg1"/>
              </a:solidFill>
              <a:latin typeface="清松手寫體1" pitchFamily="2" charset="-120"/>
              <a:ea typeface="清松手寫體1" pitchFamily="2" charset="-120"/>
            </a:endParaRPr>
          </a:p>
        </p:txBody>
      </p:sp>
      <p:sp>
        <p:nvSpPr>
          <p:cNvPr id="2" name="投影片編號版面配置區 1"/>
          <p:cNvSpPr>
            <a:spLocks noGrp="1"/>
          </p:cNvSpPr>
          <p:nvPr>
            <p:ph type="sldNum" sz="quarter" idx="12"/>
          </p:nvPr>
        </p:nvSpPr>
        <p:spPr/>
        <p:txBody>
          <a:bodyPr/>
          <a:lstStyle/>
          <a:p>
            <a:fld id="{D148A95B-E78A-43D3-83C9-357D8C7DE65E}" type="slidenum">
              <a:rPr lang="zh-TW" altLang="en-US" smtClean="0"/>
              <a:t>61</a:t>
            </a:fld>
            <a:endParaRPr lang="zh-TW" altLang="en-US"/>
          </a:p>
        </p:txBody>
      </p:sp>
      <p:pic>
        <p:nvPicPr>
          <p:cNvPr id="5" name="圖片 4">
            <a:extLst>
              <a:ext uri="{FF2B5EF4-FFF2-40B4-BE49-F238E27FC236}">
                <a16:creationId xmlns:a16="http://schemas.microsoft.com/office/drawing/2014/main" id="{E5B52322-AA39-4541-89E7-A190DC7C83F3}"/>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98401320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133C14CD-EA75-4F7E-8F43-59C7677238C6}"/>
              </a:ext>
            </a:extLst>
          </p:cNvPr>
          <p:cNvPicPr>
            <a:picLocks noChangeAspect="1"/>
          </p:cNvPicPr>
          <p:nvPr/>
        </p:nvPicPr>
        <p:blipFill>
          <a:blip r:embed="rId2"/>
          <a:stretch>
            <a:fillRect/>
          </a:stretch>
        </p:blipFill>
        <p:spPr>
          <a:xfrm>
            <a:off x="1828800" y="1828800"/>
            <a:ext cx="5334000" cy="4090817"/>
          </a:xfrm>
          <a:prstGeom prst="rect">
            <a:avLst/>
          </a:prstGeom>
        </p:spPr>
      </p:pic>
      <p:sp>
        <p:nvSpPr>
          <p:cNvPr id="9" name="矩形 8">
            <a:extLst>
              <a:ext uri="{FF2B5EF4-FFF2-40B4-BE49-F238E27FC236}">
                <a16:creationId xmlns:a16="http://schemas.microsoft.com/office/drawing/2014/main" id="{5602139C-8BB3-4D28-9CB4-647670B7B699}"/>
              </a:ext>
            </a:extLst>
          </p:cNvPr>
          <p:cNvSpPr/>
          <p:nvPr/>
        </p:nvSpPr>
        <p:spPr>
          <a:xfrm>
            <a:off x="152400" y="777966"/>
            <a:ext cx="3048000" cy="830997"/>
          </a:xfrm>
          <a:prstGeom prst="rect">
            <a:avLst/>
          </a:prstGeom>
          <a:solidFill>
            <a:schemeClr val="bg1">
              <a:lumMod val="50000"/>
            </a:schemeClr>
          </a:solidFill>
        </p:spPr>
        <p:txBody>
          <a:bodyPr wrap="square">
            <a:spAutoFit/>
          </a:bodyPr>
          <a:lstStyle/>
          <a:p>
            <a:pPr algn="ctr"/>
            <a:r>
              <a:rPr lang="en-US" altLang="zh-TW" sz="2400" dirty="0">
                <a:solidFill>
                  <a:schemeClr val="bg1"/>
                </a:solidFill>
                <a:latin typeface="清松手寫體1" pitchFamily="2" charset="-120"/>
                <a:ea typeface="清松手寫體1" pitchFamily="2" charset="-120"/>
              </a:rPr>
              <a:t>Curl Tool</a:t>
            </a:r>
            <a:r>
              <a:rPr lang="zh-TW" altLang="en-US" sz="2400" dirty="0">
                <a:solidFill>
                  <a:schemeClr val="bg1"/>
                </a:solidFill>
                <a:latin typeface="清松手寫體1" pitchFamily="2" charset="-120"/>
                <a:ea typeface="清松手寫體1" pitchFamily="2" charset="-120"/>
              </a:rPr>
              <a:t>實戰</a:t>
            </a:r>
            <a:endParaRPr lang="en-US" altLang="zh-TW" sz="2400" dirty="0">
              <a:solidFill>
                <a:schemeClr val="bg1"/>
              </a:solidFill>
              <a:latin typeface="清松手寫體1" pitchFamily="2" charset="-120"/>
              <a:ea typeface="清松手寫體1" pitchFamily="2" charset="-120"/>
            </a:endParaRPr>
          </a:p>
          <a:p>
            <a:pPr algn="ctr"/>
            <a:r>
              <a:rPr lang="en-US" altLang="zh-TW" sz="2400" dirty="0">
                <a:solidFill>
                  <a:schemeClr val="bg1"/>
                </a:solidFill>
                <a:latin typeface="清松手寫體1" pitchFamily="2" charset="-120"/>
                <a:ea typeface="清松手寫體1" pitchFamily="2" charset="-120"/>
              </a:rPr>
              <a:t>Web-CTF::</a:t>
            </a:r>
            <a:r>
              <a:rPr lang="en-US" altLang="zh-TW" sz="2400" dirty="0" smtClean="0">
                <a:solidFill>
                  <a:schemeClr val="bg1"/>
                </a:solidFill>
                <a:latin typeface="清松手寫體1" pitchFamily="2" charset="-120"/>
                <a:ea typeface="清松手寫體1" pitchFamily="2" charset="-120"/>
              </a:rPr>
              <a:t>web4  </a:t>
            </a:r>
            <a:endParaRPr lang="zh-TW" altLang="en-US" sz="2400" dirty="0">
              <a:solidFill>
                <a:schemeClr val="bg1"/>
              </a:solidFill>
              <a:latin typeface="清松手寫體1" pitchFamily="2" charset="-120"/>
              <a:ea typeface="清松手寫體1" pitchFamily="2" charset="-120"/>
            </a:endParaRPr>
          </a:p>
        </p:txBody>
      </p:sp>
      <p:sp>
        <p:nvSpPr>
          <p:cNvPr id="2" name="投影片編號版面配置區 1"/>
          <p:cNvSpPr>
            <a:spLocks noGrp="1"/>
          </p:cNvSpPr>
          <p:nvPr>
            <p:ph type="sldNum" sz="quarter" idx="12"/>
          </p:nvPr>
        </p:nvSpPr>
        <p:spPr/>
        <p:txBody>
          <a:bodyPr/>
          <a:lstStyle/>
          <a:p>
            <a:fld id="{D148A95B-E78A-43D3-83C9-357D8C7DE65E}" type="slidenum">
              <a:rPr lang="zh-TW" altLang="en-US" smtClean="0"/>
              <a:t>62</a:t>
            </a:fld>
            <a:endParaRPr lang="zh-TW" altLang="en-US"/>
          </a:p>
        </p:txBody>
      </p:sp>
      <p:pic>
        <p:nvPicPr>
          <p:cNvPr id="5" name="圖片 4">
            <a:extLst>
              <a:ext uri="{FF2B5EF4-FFF2-40B4-BE49-F238E27FC236}">
                <a16:creationId xmlns:a16="http://schemas.microsoft.com/office/drawing/2014/main" id="{E5B52322-AA39-4541-89E7-A190DC7C83F3}"/>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92699834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A8338B1A-8E19-44E9-8EB3-BAB066B5C129}"/>
              </a:ext>
            </a:extLst>
          </p:cNvPr>
          <p:cNvPicPr>
            <a:picLocks noChangeAspect="1"/>
          </p:cNvPicPr>
          <p:nvPr/>
        </p:nvPicPr>
        <p:blipFill>
          <a:blip r:embed="rId2"/>
          <a:stretch>
            <a:fillRect/>
          </a:stretch>
        </p:blipFill>
        <p:spPr>
          <a:xfrm>
            <a:off x="152400" y="1676813"/>
            <a:ext cx="4357689" cy="3342052"/>
          </a:xfrm>
          <a:prstGeom prst="rect">
            <a:avLst/>
          </a:prstGeom>
        </p:spPr>
      </p:pic>
      <p:sp>
        <p:nvSpPr>
          <p:cNvPr id="9" name="矩形 8">
            <a:extLst>
              <a:ext uri="{FF2B5EF4-FFF2-40B4-BE49-F238E27FC236}">
                <a16:creationId xmlns:a16="http://schemas.microsoft.com/office/drawing/2014/main" id="{6B766BC3-FC9D-4B40-A327-5D3401D0BB33}"/>
              </a:ext>
            </a:extLst>
          </p:cNvPr>
          <p:cNvSpPr/>
          <p:nvPr/>
        </p:nvSpPr>
        <p:spPr>
          <a:xfrm>
            <a:off x="73768" y="4647949"/>
            <a:ext cx="1907432" cy="5336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latin typeface="清松手寫體1" pitchFamily="2" charset="-120"/>
              <a:ea typeface="清松手寫體1" pitchFamily="2" charset="-120"/>
            </a:endParaRPr>
          </a:p>
        </p:txBody>
      </p:sp>
      <p:sp>
        <p:nvSpPr>
          <p:cNvPr id="5" name="文字方塊 4">
            <a:extLst>
              <a:ext uri="{FF2B5EF4-FFF2-40B4-BE49-F238E27FC236}">
                <a16:creationId xmlns:a16="http://schemas.microsoft.com/office/drawing/2014/main" id="{C4A73D3D-EBB7-4C73-AEC5-F6394FF05940}"/>
              </a:ext>
            </a:extLst>
          </p:cNvPr>
          <p:cNvSpPr txBox="1"/>
          <p:nvPr/>
        </p:nvSpPr>
        <p:spPr>
          <a:xfrm>
            <a:off x="152400" y="5324819"/>
            <a:ext cx="4517583" cy="461665"/>
          </a:xfrm>
          <a:prstGeom prst="rect">
            <a:avLst/>
          </a:prstGeom>
          <a:solidFill>
            <a:srgbClr val="FFC000"/>
          </a:solidFill>
        </p:spPr>
        <p:txBody>
          <a:bodyPr wrap="none" rtlCol="0">
            <a:spAutoFit/>
          </a:bodyPr>
          <a:lstStyle/>
          <a:p>
            <a:r>
              <a:rPr lang="zh-TW" altLang="en-US" sz="2400" dirty="0">
                <a:latin typeface="清松手寫體1" pitchFamily="2" charset="-120"/>
                <a:ea typeface="清松手寫體1" pitchFamily="2" charset="-120"/>
              </a:rPr>
              <a:t>發現按下</a:t>
            </a:r>
            <a:r>
              <a:rPr lang="en-US" altLang="zh-TW" sz="2400" dirty="0">
                <a:latin typeface="清松手寫體1" pitchFamily="2" charset="-120"/>
                <a:ea typeface="清松手寫體1" pitchFamily="2" charset="-120"/>
              </a:rPr>
              <a:t>GO</a:t>
            </a:r>
            <a:r>
              <a:rPr lang="zh-TW" altLang="en-US" sz="2400" dirty="0">
                <a:latin typeface="清松手寫體1" pitchFamily="2" charset="-120"/>
                <a:ea typeface="清松手寫體1" pitchFamily="2" charset="-120"/>
              </a:rPr>
              <a:t>應該是打開</a:t>
            </a:r>
            <a:r>
              <a:rPr lang="en-US" altLang="zh-TW" sz="2400" dirty="0" err="1">
                <a:latin typeface="清松手寫體1" pitchFamily="2" charset="-120"/>
                <a:ea typeface="清松手寫體1" pitchFamily="2" charset="-120"/>
              </a:rPr>
              <a:t>index.php</a:t>
            </a:r>
            <a:endParaRPr lang="zh-TW" altLang="en-US" sz="2400" dirty="0">
              <a:latin typeface="清松手寫體1" pitchFamily="2" charset="-120"/>
              <a:ea typeface="清松手寫體1" pitchFamily="2" charset="-120"/>
            </a:endParaRPr>
          </a:p>
        </p:txBody>
      </p:sp>
      <p:pic>
        <p:nvPicPr>
          <p:cNvPr id="11" name="圖片 10">
            <a:extLst>
              <a:ext uri="{FF2B5EF4-FFF2-40B4-BE49-F238E27FC236}">
                <a16:creationId xmlns:a16="http://schemas.microsoft.com/office/drawing/2014/main" id="{A0E20BC4-3387-4598-BD4F-12D767BC16BC}"/>
              </a:ext>
            </a:extLst>
          </p:cNvPr>
          <p:cNvPicPr>
            <a:picLocks noChangeAspect="1"/>
          </p:cNvPicPr>
          <p:nvPr/>
        </p:nvPicPr>
        <p:blipFill>
          <a:blip r:embed="rId3"/>
          <a:stretch>
            <a:fillRect/>
          </a:stretch>
        </p:blipFill>
        <p:spPr>
          <a:xfrm>
            <a:off x="4643873" y="1676815"/>
            <a:ext cx="4357686" cy="3342050"/>
          </a:xfrm>
          <a:prstGeom prst="rect">
            <a:avLst/>
          </a:prstGeom>
        </p:spPr>
      </p:pic>
      <p:sp>
        <p:nvSpPr>
          <p:cNvPr id="12" name="矩形 11">
            <a:extLst>
              <a:ext uri="{FF2B5EF4-FFF2-40B4-BE49-F238E27FC236}">
                <a16:creationId xmlns:a16="http://schemas.microsoft.com/office/drawing/2014/main" id="{6508BAD7-B09D-4A4D-8F2F-3333BAF708B6}"/>
              </a:ext>
            </a:extLst>
          </p:cNvPr>
          <p:cNvSpPr/>
          <p:nvPr/>
        </p:nvSpPr>
        <p:spPr>
          <a:xfrm>
            <a:off x="5943600" y="1910759"/>
            <a:ext cx="2057400" cy="5844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latin typeface="清松手寫體1" pitchFamily="2" charset="-120"/>
              <a:ea typeface="清松手寫體1" pitchFamily="2" charset="-120"/>
            </a:endParaRPr>
          </a:p>
        </p:txBody>
      </p:sp>
      <p:sp>
        <p:nvSpPr>
          <p:cNvPr id="13" name="文字方塊 12">
            <a:extLst>
              <a:ext uri="{FF2B5EF4-FFF2-40B4-BE49-F238E27FC236}">
                <a16:creationId xmlns:a16="http://schemas.microsoft.com/office/drawing/2014/main" id="{687A6FF4-B7D4-4EA7-9C63-99D08D7CBDEA}"/>
              </a:ext>
            </a:extLst>
          </p:cNvPr>
          <p:cNvSpPr txBox="1"/>
          <p:nvPr/>
        </p:nvSpPr>
        <p:spPr>
          <a:xfrm>
            <a:off x="5006555" y="1111758"/>
            <a:ext cx="3995004" cy="461665"/>
          </a:xfrm>
          <a:prstGeom prst="rect">
            <a:avLst/>
          </a:prstGeom>
          <a:solidFill>
            <a:srgbClr val="FFC000"/>
          </a:solidFill>
        </p:spPr>
        <p:txBody>
          <a:bodyPr wrap="none" rtlCol="0">
            <a:spAutoFit/>
          </a:bodyPr>
          <a:lstStyle/>
          <a:p>
            <a:r>
              <a:rPr lang="zh-TW" altLang="en-US" sz="2400" dirty="0">
                <a:latin typeface="清松手寫體1" pitchFamily="2" charset="-120"/>
                <a:ea typeface="清松手寫體1" pitchFamily="2" charset="-120"/>
              </a:rPr>
              <a:t>這裡卻跳到了</a:t>
            </a:r>
            <a:r>
              <a:rPr lang="en-US" altLang="zh-TW" sz="2400" dirty="0" err="1">
                <a:latin typeface="清松手寫體1" pitchFamily="2" charset="-120"/>
                <a:ea typeface="清松手寫體1" pitchFamily="2" charset="-120"/>
              </a:rPr>
              <a:t>no_flag_xxx.php</a:t>
            </a:r>
            <a:endParaRPr lang="zh-TW" altLang="en-US" sz="2400" dirty="0">
              <a:latin typeface="清松手寫體1" pitchFamily="2" charset="-120"/>
              <a:ea typeface="清松手寫體1" pitchFamily="2" charset="-120"/>
            </a:endParaRPr>
          </a:p>
        </p:txBody>
      </p:sp>
      <p:sp>
        <p:nvSpPr>
          <p:cNvPr id="6" name="箭號: 向右 5">
            <a:extLst>
              <a:ext uri="{FF2B5EF4-FFF2-40B4-BE49-F238E27FC236}">
                <a16:creationId xmlns:a16="http://schemas.microsoft.com/office/drawing/2014/main" id="{1FF97851-DDAA-4D98-AFC2-CA90C755B67C}"/>
              </a:ext>
            </a:extLst>
          </p:cNvPr>
          <p:cNvSpPr/>
          <p:nvPr/>
        </p:nvSpPr>
        <p:spPr>
          <a:xfrm>
            <a:off x="3810000" y="4163503"/>
            <a:ext cx="1389704" cy="6080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latin typeface="清松手寫體1" pitchFamily="2" charset="-120"/>
              <a:ea typeface="清松手寫體1" pitchFamily="2" charset="-120"/>
            </a:endParaRPr>
          </a:p>
        </p:txBody>
      </p:sp>
      <p:sp>
        <p:nvSpPr>
          <p:cNvPr id="17" name="矩形 16">
            <a:extLst>
              <a:ext uri="{FF2B5EF4-FFF2-40B4-BE49-F238E27FC236}">
                <a16:creationId xmlns:a16="http://schemas.microsoft.com/office/drawing/2014/main" id="{5602139C-8BB3-4D28-9CB4-647670B7B699}"/>
              </a:ext>
            </a:extLst>
          </p:cNvPr>
          <p:cNvSpPr/>
          <p:nvPr/>
        </p:nvSpPr>
        <p:spPr>
          <a:xfrm>
            <a:off x="152400" y="777966"/>
            <a:ext cx="3048000" cy="830997"/>
          </a:xfrm>
          <a:prstGeom prst="rect">
            <a:avLst/>
          </a:prstGeom>
          <a:solidFill>
            <a:schemeClr val="bg1">
              <a:lumMod val="50000"/>
            </a:schemeClr>
          </a:solidFill>
        </p:spPr>
        <p:txBody>
          <a:bodyPr wrap="square">
            <a:spAutoFit/>
          </a:bodyPr>
          <a:lstStyle/>
          <a:p>
            <a:pPr algn="ctr"/>
            <a:r>
              <a:rPr lang="en-US" altLang="zh-TW" sz="2400" dirty="0">
                <a:solidFill>
                  <a:schemeClr val="bg1"/>
                </a:solidFill>
                <a:latin typeface="清松手寫體1" pitchFamily="2" charset="-120"/>
                <a:ea typeface="清松手寫體1" pitchFamily="2" charset="-120"/>
              </a:rPr>
              <a:t>Curl Tool</a:t>
            </a:r>
            <a:r>
              <a:rPr lang="zh-TW" altLang="en-US" sz="2400" dirty="0">
                <a:solidFill>
                  <a:schemeClr val="bg1"/>
                </a:solidFill>
                <a:latin typeface="清松手寫體1" pitchFamily="2" charset="-120"/>
                <a:ea typeface="清松手寫體1" pitchFamily="2" charset="-120"/>
              </a:rPr>
              <a:t>實戰</a:t>
            </a:r>
            <a:endParaRPr lang="en-US" altLang="zh-TW" sz="2400" dirty="0">
              <a:solidFill>
                <a:schemeClr val="bg1"/>
              </a:solidFill>
              <a:latin typeface="清松手寫體1" pitchFamily="2" charset="-120"/>
              <a:ea typeface="清松手寫體1" pitchFamily="2" charset="-120"/>
            </a:endParaRPr>
          </a:p>
          <a:p>
            <a:pPr algn="ctr"/>
            <a:r>
              <a:rPr lang="en-US" altLang="zh-TW" sz="2400" dirty="0">
                <a:solidFill>
                  <a:schemeClr val="bg1"/>
                </a:solidFill>
                <a:latin typeface="清松手寫體1" pitchFamily="2" charset="-120"/>
                <a:ea typeface="清松手寫體1" pitchFamily="2" charset="-120"/>
              </a:rPr>
              <a:t>Web-CTF::</a:t>
            </a:r>
            <a:r>
              <a:rPr lang="en-US" altLang="zh-TW" sz="2400" dirty="0" smtClean="0">
                <a:solidFill>
                  <a:schemeClr val="bg1"/>
                </a:solidFill>
                <a:latin typeface="清松手寫體1" pitchFamily="2" charset="-120"/>
                <a:ea typeface="清松手寫體1" pitchFamily="2" charset="-120"/>
              </a:rPr>
              <a:t>web4  </a:t>
            </a:r>
            <a:endParaRPr lang="zh-TW" altLang="en-US" sz="2400" dirty="0">
              <a:solidFill>
                <a:schemeClr val="bg1"/>
              </a:solidFill>
              <a:latin typeface="清松手寫體1" pitchFamily="2" charset="-120"/>
              <a:ea typeface="清松手寫體1" pitchFamily="2" charset="-120"/>
            </a:endParaRPr>
          </a:p>
        </p:txBody>
      </p:sp>
      <p:sp>
        <p:nvSpPr>
          <p:cNvPr id="2" name="投影片編號版面配置區 1"/>
          <p:cNvSpPr>
            <a:spLocks noGrp="1"/>
          </p:cNvSpPr>
          <p:nvPr>
            <p:ph type="sldNum" sz="quarter" idx="12"/>
          </p:nvPr>
        </p:nvSpPr>
        <p:spPr/>
        <p:txBody>
          <a:bodyPr/>
          <a:lstStyle/>
          <a:p>
            <a:fld id="{D148A95B-E78A-43D3-83C9-357D8C7DE65E}" type="slidenum">
              <a:rPr lang="zh-TW" altLang="en-US" smtClean="0"/>
              <a:t>63</a:t>
            </a:fld>
            <a:endParaRPr lang="zh-TW" altLang="en-US"/>
          </a:p>
        </p:txBody>
      </p:sp>
      <p:pic>
        <p:nvPicPr>
          <p:cNvPr id="14" name="圖片 13">
            <a:extLst>
              <a:ext uri="{FF2B5EF4-FFF2-40B4-BE49-F238E27FC236}">
                <a16:creationId xmlns:a16="http://schemas.microsoft.com/office/drawing/2014/main" id="{E5B52322-AA39-4541-89E7-A190DC7C83F3}"/>
              </a:ext>
            </a:extLst>
          </p:cNvPr>
          <p:cNvPicPr>
            <a:picLocks noChangeAspect="1"/>
          </p:cNvPicPr>
          <p:nvPr/>
        </p:nvPicPr>
        <p:blipFill>
          <a:blip r:embed="rId4"/>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34571150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602139C-8BB3-4D28-9CB4-647670B7B699}"/>
              </a:ext>
            </a:extLst>
          </p:cNvPr>
          <p:cNvSpPr/>
          <p:nvPr/>
        </p:nvSpPr>
        <p:spPr>
          <a:xfrm>
            <a:off x="530915" y="1302087"/>
            <a:ext cx="3048000" cy="830997"/>
          </a:xfrm>
          <a:prstGeom prst="rect">
            <a:avLst/>
          </a:prstGeom>
          <a:solidFill>
            <a:schemeClr val="bg1">
              <a:lumMod val="50000"/>
            </a:schemeClr>
          </a:solidFill>
        </p:spPr>
        <p:txBody>
          <a:bodyPr wrap="square">
            <a:spAutoFit/>
          </a:bodyPr>
          <a:lstStyle/>
          <a:p>
            <a:pPr algn="ctr"/>
            <a:r>
              <a:rPr lang="en-US" altLang="zh-TW" sz="2400" dirty="0">
                <a:solidFill>
                  <a:schemeClr val="bg1"/>
                </a:solidFill>
                <a:latin typeface="清松手寫體1" pitchFamily="2" charset="-120"/>
                <a:ea typeface="清松手寫體1" pitchFamily="2" charset="-120"/>
              </a:rPr>
              <a:t>Curl Tool</a:t>
            </a:r>
            <a:r>
              <a:rPr lang="zh-TW" altLang="en-US" sz="2400" dirty="0">
                <a:solidFill>
                  <a:schemeClr val="bg1"/>
                </a:solidFill>
                <a:latin typeface="清松手寫體1" pitchFamily="2" charset="-120"/>
                <a:ea typeface="清松手寫體1" pitchFamily="2" charset="-120"/>
              </a:rPr>
              <a:t>實戰</a:t>
            </a:r>
            <a:endParaRPr lang="en-US" altLang="zh-TW" sz="2400" dirty="0">
              <a:solidFill>
                <a:schemeClr val="bg1"/>
              </a:solidFill>
              <a:latin typeface="清松手寫體1" pitchFamily="2" charset="-120"/>
              <a:ea typeface="清松手寫體1" pitchFamily="2" charset="-120"/>
            </a:endParaRPr>
          </a:p>
          <a:p>
            <a:pPr algn="ctr"/>
            <a:r>
              <a:rPr lang="en-US" altLang="zh-TW" sz="2400" dirty="0">
                <a:solidFill>
                  <a:schemeClr val="bg1"/>
                </a:solidFill>
                <a:latin typeface="清松手寫體1" pitchFamily="2" charset="-120"/>
                <a:ea typeface="清松手寫體1" pitchFamily="2" charset="-120"/>
              </a:rPr>
              <a:t>Web-CTF::</a:t>
            </a:r>
            <a:r>
              <a:rPr lang="en-US" altLang="zh-TW" sz="2400" dirty="0" smtClean="0">
                <a:solidFill>
                  <a:schemeClr val="bg1"/>
                </a:solidFill>
                <a:latin typeface="清松手寫體1" pitchFamily="2" charset="-120"/>
                <a:ea typeface="清松手寫體1" pitchFamily="2" charset="-120"/>
              </a:rPr>
              <a:t>web4  </a:t>
            </a:r>
            <a:endParaRPr lang="zh-TW" altLang="en-US" sz="2400" dirty="0">
              <a:solidFill>
                <a:schemeClr val="bg1"/>
              </a:solidFill>
              <a:latin typeface="清松手寫體1" pitchFamily="2" charset="-120"/>
              <a:ea typeface="清松手寫體1" pitchFamily="2" charset="-120"/>
            </a:endParaRPr>
          </a:p>
        </p:txBody>
      </p:sp>
      <p:pic>
        <p:nvPicPr>
          <p:cNvPr id="7" name="圖片 6">
            <a:extLst>
              <a:ext uri="{FF2B5EF4-FFF2-40B4-BE49-F238E27FC236}">
                <a16:creationId xmlns:a16="http://schemas.microsoft.com/office/drawing/2014/main" id="{E3F6DEFF-A51C-4A20-BC7A-E8B329F80F3A}"/>
              </a:ext>
            </a:extLst>
          </p:cNvPr>
          <p:cNvPicPr>
            <a:picLocks noChangeAspect="1"/>
          </p:cNvPicPr>
          <p:nvPr/>
        </p:nvPicPr>
        <p:blipFill>
          <a:blip r:embed="rId2"/>
          <a:stretch>
            <a:fillRect/>
          </a:stretch>
        </p:blipFill>
        <p:spPr>
          <a:xfrm>
            <a:off x="527867" y="3352800"/>
            <a:ext cx="8490730" cy="1191681"/>
          </a:xfrm>
          <a:prstGeom prst="rect">
            <a:avLst/>
          </a:prstGeom>
        </p:spPr>
      </p:pic>
      <p:sp>
        <p:nvSpPr>
          <p:cNvPr id="8" name="矩形 7">
            <a:extLst>
              <a:ext uri="{FF2B5EF4-FFF2-40B4-BE49-F238E27FC236}">
                <a16:creationId xmlns:a16="http://schemas.microsoft.com/office/drawing/2014/main" id="{96A3FCDD-1CDF-47A2-BF48-8B87005378C0}"/>
              </a:ext>
            </a:extLst>
          </p:cNvPr>
          <p:cNvSpPr/>
          <p:nvPr/>
        </p:nvSpPr>
        <p:spPr>
          <a:xfrm>
            <a:off x="809647" y="2467111"/>
            <a:ext cx="7927170" cy="461665"/>
          </a:xfrm>
          <a:prstGeom prst="rect">
            <a:avLst/>
          </a:prstGeom>
          <a:solidFill>
            <a:srgbClr val="FFC000"/>
          </a:solidFill>
        </p:spPr>
        <p:txBody>
          <a:bodyPr wrap="none">
            <a:spAutoFit/>
          </a:bodyPr>
          <a:lstStyle/>
          <a:p>
            <a:r>
              <a:rPr lang="en-US" altLang="zh-TW" sz="2400" dirty="0">
                <a:latin typeface="清松手寫體1" pitchFamily="2" charset="-120"/>
                <a:ea typeface="清松手寫體1" pitchFamily="2" charset="-120"/>
              </a:rPr>
              <a:t>$ </a:t>
            </a:r>
            <a:r>
              <a:rPr lang="zh-TW" altLang="en-US" sz="2400" dirty="0">
                <a:latin typeface="清松手寫體1" pitchFamily="2" charset="-120"/>
                <a:ea typeface="清松手寫體1" pitchFamily="2" charset="-120"/>
              </a:rPr>
              <a:t>curl </a:t>
            </a:r>
            <a:r>
              <a:rPr lang="zh-TW" altLang="en-US" sz="2400" dirty="0">
                <a:solidFill>
                  <a:srgbClr val="00B0F0"/>
                </a:solidFill>
                <a:latin typeface="清松手寫體1" pitchFamily="2" charset="-120"/>
                <a:ea typeface="清松手寫體1" pitchFamily="2" charset="-120"/>
              </a:rPr>
              <a:t>http://192.168.1.230:2014/index.php</a:t>
            </a:r>
          </a:p>
        </p:txBody>
      </p:sp>
      <p:sp>
        <p:nvSpPr>
          <p:cNvPr id="3" name="投影片編號版面配置區 2"/>
          <p:cNvSpPr>
            <a:spLocks noGrp="1"/>
          </p:cNvSpPr>
          <p:nvPr>
            <p:ph type="sldNum" sz="quarter" idx="12"/>
          </p:nvPr>
        </p:nvSpPr>
        <p:spPr/>
        <p:txBody>
          <a:bodyPr/>
          <a:lstStyle/>
          <a:p>
            <a:fld id="{D148A95B-E78A-43D3-83C9-357D8C7DE65E}" type="slidenum">
              <a:rPr lang="zh-TW" altLang="en-US" smtClean="0"/>
              <a:t>64</a:t>
            </a:fld>
            <a:endParaRPr lang="zh-TW" altLang="en-US"/>
          </a:p>
        </p:txBody>
      </p:sp>
      <p:pic>
        <p:nvPicPr>
          <p:cNvPr id="6" name="圖片 5">
            <a:extLst>
              <a:ext uri="{FF2B5EF4-FFF2-40B4-BE49-F238E27FC236}">
                <a16:creationId xmlns:a16="http://schemas.microsoft.com/office/drawing/2014/main" id="{E5B52322-AA39-4541-89E7-A190DC7C83F3}"/>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62714439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602139C-8BB3-4D28-9CB4-647670B7B699}"/>
              </a:ext>
            </a:extLst>
          </p:cNvPr>
          <p:cNvSpPr/>
          <p:nvPr/>
        </p:nvSpPr>
        <p:spPr>
          <a:xfrm>
            <a:off x="406401" y="1295400"/>
            <a:ext cx="3048000" cy="830997"/>
          </a:xfrm>
          <a:prstGeom prst="rect">
            <a:avLst/>
          </a:prstGeom>
          <a:solidFill>
            <a:schemeClr val="bg1">
              <a:lumMod val="50000"/>
            </a:schemeClr>
          </a:solidFill>
        </p:spPr>
        <p:txBody>
          <a:bodyPr wrap="square">
            <a:spAutoFit/>
          </a:bodyPr>
          <a:lstStyle/>
          <a:p>
            <a:pPr algn="ctr"/>
            <a:r>
              <a:rPr lang="en-US" altLang="zh-TW" sz="2400" dirty="0">
                <a:solidFill>
                  <a:schemeClr val="bg1"/>
                </a:solidFill>
                <a:latin typeface="清松手寫體1" pitchFamily="2" charset="-120"/>
                <a:ea typeface="清松手寫體1" pitchFamily="2" charset="-120"/>
              </a:rPr>
              <a:t>Curl Tool</a:t>
            </a:r>
            <a:r>
              <a:rPr lang="zh-TW" altLang="en-US" sz="2400" dirty="0">
                <a:solidFill>
                  <a:schemeClr val="bg1"/>
                </a:solidFill>
                <a:latin typeface="清松手寫體1" pitchFamily="2" charset="-120"/>
                <a:ea typeface="清松手寫體1" pitchFamily="2" charset="-120"/>
              </a:rPr>
              <a:t>實戰</a:t>
            </a:r>
            <a:endParaRPr lang="en-US" altLang="zh-TW" sz="2400" dirty="0">
              <a:solidFill>
                <a:schemeClr val="bg1"/>
              </a:solidFill>
              <a:latin typeface="清松手寫體1" pitchFamily="2" charset="-120"/>
              <a:ea typeface="清松手寫體1" pitchFamily="2" charset="-120"/>
            </a:endParaRPr>
          </a:p>
          <a:p>
            <a:pPr algn="ctr"/>
            <a:r>
              <a:rPr lang="en-US" altLang="zh-TW" sz="2400" dirty="0">
                <a:solidFill>
                  <a:schemeClr val="bg1"/>
                </a:solidFill>
                <a:latin typeface="清松手寫體1" pitchFamily="2" charset="-120"/>
                <a:ea typeface="清松手寫體1" pitchFamily="2" charset="-120"/>
              </a:rPr>
              <a:t>Web-CTF::</a:t>
            </a:r>
            <a:r>
              <a:rPr lang="en-US" altLang="zh-TW" sz="2400" dirty="0" smtClean="0">
                <a:solidFill>
                  <a:schemeClr val="bg1"/>
                </a:solidFill>
                <a:latin typeface="清松手寫體1" pitchFamily="2" charset="-120"/>
                <a:ea typeface="清松手寫體1" pitchFamily="2" charset="-120"/>
              </a:rPr>
              <a:t>web5  </a:t>
            </a:r>
            <a:endParaRPr lang="zh-TW" altLang="en-US" sz="2400" dirty="0">
              <a:solidFill>
                <a:schemeClr val="bg1"/>
              </a:solidFill>
              <a:latin typeface="清松手寫體1" pitchFamily="2" charset="-120"/>
              <a:ea typeface="清松手寫體1" pitchFamily="2" charset="-120"/>
            </a:endParaRPr>
          </a:p>
        </p:txBody>
      </p:sp>
      <p:sp>
        <p:nvSpPr>
          <p:cNvPr id="5" name="矩形 4">
            <a:extLst>
              <a:ext uri="{FF2B5EF4-FFF2-40B4-BE49-F238E27FC236}">
                <a16:creationId xmlns:a16="http://schemas.microsoft.com/office/drawing/2014/main" id="{A147D756-5D92-43CF-8B4E-8B84817AEB02}"/>
              </a:ext>
            </a:extLst>
          </p:cNvPr>
          <p:cNvSpPr/>
          <p:nvPr/>
        </p:nvSpPr>
        <p:spPr>
          <a:xfrm>
            <a:off x="406401" y="2978876"/>
            <a:ext cx="4027648" cy="1631216"/>
          </a:xfrm>
          <a:prstGeom prst="rect">
            <a:avLst/>
          </a:prstGeom>
        </p:spPr>
        <p:txBody>
          <a:bodyPr wrap="square">
            <a:spAutoFit/>
          </a:bodyPr>
          <a:lstStyle/>
          <a:p>
            <a:r>
              <a:rPr lang="zh-TW" altLang="en-US" sz="2000" dirty="0">
                <a:latin typeface="清松手寫體1" pitchFamily="2" charset="-120"/>
                <a:ea typeface="清松手寫體1" pitchFamily="2" charset="-120"/>
              </a:rPr>
              <a:t>你對</a:t>
            </a:r>
            <a:r>
              <a:rPr lang="en-US" altLang="zh-TW" sz="2000" dirty="0">
                <a:latin typeface="清松手寫體1" pitchFamily="2" charset="-120"/>
                <a:ea typeface="清松手寫體1" pitchFamily="2" charset="-120"/>
              </a:rPr>
              <a:t>HTTP Status Code</a:t>
            </a:r>
            <a:r>
              <a:rPr lang="zh-TW" altLang="en-US" sz="2000" dirty="0">
                <a:latin typeface="清松手寫體1" pitchFamily="2" charset="-120"/>
                <a:ea typeface="清松手寫體1" pitchFamily="2" charset="-120"/>
              </a:rPr>
              <a:t>及</a:t>
            </a:r>
            <a:r>
              <a:rPr lang="en-US" altLang="zh-TW" sz="2000" dirty="0">
                <a:latin typeface="清松手寫體1" pitchFamily="2" charset="-120"/>
                <a:ea typeface="清松手寫體1" pitchFamily="2" charset="-120"/>
              </a:rPr>
              <a:t>HTTP request methods</a:t>
            </a:r>
            <a:r>
              <a:rPr lang="zh-TW" altLang="en-US" sz="2000" dirty="0">
                <a:latin typeface="清松手寫體1" pitchFamily="2" charset="-120"/>
                <a:ea typeface="清松手寫體1" pitchFamily="2" charset="-120"/>
              </a:rPr>
              <a:t>了解嗎</a:t>
            </a:r>
            <a:r>
              <a:rPr lang="en-US" altLang="zh-TW" sz="2000" dirty="0">
                <a:latin typeface="清松手寫體1" pitchFamily="2" charset="-120"/>
                <a:ea typeface="清松手寫體1" pitchFamily="2" charset="-120"/>
              </a:rPr>
              <a:t>?</a:t>
            </a:r>
          </a:p>
          <a:p>
            <a:endParaRPr lang="en-US" altLang="zh-TW" sz="2000" dirty="0">
              <a:latin typeface="清松手寫體1" pitchFamily="2" charset="-120"/>
              <a:ea typeface="清松手寫體1" pitchFamily="2" charset="-120"/>
            </a:endParaRPr>
          </a:p>
          <a:p>
            <a:r>
              <a:rPr lang="zh-TW" altLang="en-US" sz="2000" dirty="0">
                <a:latin typeface="清松手寫體1" pitchFamily="2" charset="-120"/>
                <a:ea typeface="清松手寫體1" pitchFamily="2" charset="-120"/>
              </a:rPr>
              <a:t>請連結以下網址</a:t>
            </a:r>
            <a:r>
              <a:rPr lang="en-US" altLang="zh-TW" sz="2000" dirty="0">
                <a:latin typeface="清松手寫體1" pitchFamily="2" charset="-120"/>
                <a:ea typeface="清松手寫體1" pitchFamily="2" charset="-120"/>
              </a:rPr>
              <a:t>:</a:t>
            </a:r>
            <a:br>
              <a:rPr lang="en-US" altLang="zh-TW" sz="2000" dirty="0">
                <a:latin typeface="清松手寫體1" pitchFamily="2" charset="-120"/>
                <a:ea typeface="清松手寫體1" pitchFamily="2" charset="-120"/>
              </a:rPr>
            </a:br>
            <a:r>
              <a:rPr lang="en-US" altLang="zh-TW" sz="2000" dirty="0">
                <a:solidFill>
                  <a:srgbClr val="337AB7"/>
                </a:solidFill>
                <a:latin typeface="Lato"/>
                <a:ea typeface="清松手寫體1" pitchFamily="2" charset="-120"/>
              </a:rPr>
              <a:t>http://192.168.1.230:3001/</a:t>
            </a:r>
          </a:p>
        </p:txBody>
      </p:sp>
      <p:pic>
        <p:nvPicPr>
          <p:cNvPr id="7" name="圖片 6">
            <a:extLst>
              <a:ext uri="{FF2B5EF4-FFF2-40B4-BE49-F238E27FC236}">
                <a16:creationId xmlns:a16="http://schemas.microsoft.com/office/drawing/2014/main" id="{C0CFD9EC-64A4-458C-BD6D-297024242FD0}"/>
              </a:ext>
            </a:extLst>
          </p:cNvPr>
          <p:cNvPicPr>
            <a:picLocks noChangeAspect="1"/>
          </p:cNvPicPr>
          <p:nvPr/>
        </p:nvPicPr>
        <p:blipFill>
          <a:blip r:embed="rId2"/>
          <a:stretch>
            <a:fillRect/>
          </a:stretch>
        </p:blipFill>
        <p:spPr>
          <a:xfrm>
            <a:off x="4495800" y="1447800"/>
            <a:ext cx="4469154" cy="4024549"/>
          </a:xfrm>
          <a:prstGeom prst="rect">
            <a:avLst/>
          </a:prstGeom>
        </p:spPr>
      </p:pic>
      <p:sp>
        <p:nvSpPr>
          <p:cNvPr id="3" name="投影片編號版面配置區 2"/>
          <p:cNvSpPr>
            <a:spLocks noGrp="1"/>
          </p:cNvSpPr>
          <p:nvPr>
            <p:ph type="sldNum" sz="quarter" idx="12"/>
          </p:nvPr>
        </p:nvSpPr>
        <p:spPr/>
        <p:txBody>
          <a:bodyPr/>
          <a:lstStyle/>
          <a:p>
            <a:fld id="{D148A95B-E78A-43D3-83C9-357D8C7DE65E}" type="slidenum">
              <a:rPr lang="zh-TW" altLang="en-US" smtClean="0"/>
              <a:t>65</a:t>
            </a:fld>
            <a:endParaRPr lang="zh-TW" altLang="en-US"/>
          </a:p>
        </p:txBody>
      </p:sp>
      <p:pic>
        <p:nvPicPr>
          <p:cNvPr id="6" name="圖片 5">
            <a:extLst>
              <a:ext uri="{FF2B5EF4-FFF2-40B4-BE49-F238E27FC236}">
                <a16:creationId xmlns:a16="http://schemas.microsoft.com/office/drawing/2014/main" id="{E5B52322-AA39-4541-89E7-A190DC7C83F3}"/>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13224600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602139C-8BB3-4D28-9CB4-647670B7B699}"/>
              </a:ext>
            </a:extLst>
          </p:cNvPr>
          <p:cNvSpPr/>
          <p:nvPr/>
        </p:nvSpPr>
        <p:spPr>
          <a:xfrm>
            <a:off x="530915" y="1302087"/>
            <a:ext cx="3048000" cy="830997"/>
          </a:xfrm>
          <a:prstGeom prst="rect">
            <a:avLst/>
          </a:prstGeom>
          <a:solidFill>
            <a:schemeClr val="bg1">
              <a:lumMod val="50000"/>
            </a:schemeClr>
          </a:solidFill>
        </p:spPr>
        <p:txBody>
          <a:bodyPr wrap="square">
            <a:spAutoFit/>
          </a:bodyPr>
          <a:lstStyle/>
          <a:p>
            <a:pPr algn="ctr"/>
            <a:r>
              <a:rPr lang="en-US" altLang="zh-TW" sz="2400" dirty="0">
                <a:solidFill>
                  <a:schemeClr val="bg1"/>
                </a:solidFill>
                <a:latin typeface="清松手寫體1" pitchFamily="2" charset="-120"/>
                <a:ea typeface="清松手寫體1" pitchFamily="2" charset="-120"/>
              </a:rPr>
              <a:t>Curl Tool</a:t>
            </a:r>
            <a:r>
              <a:rPr lang="zh-TW" altLang="en-US" sz="2400" dirty="0">
                <a:solidFill>
                  <a:schemeClr val="bg1"/>
                </a:solidFill>
                <a:latin typeface="清松手寫體1" pitchFamily="2" charset="-120"/>
                <a:ea typeface="清松手寫體1" pitchFamily="2" charset="-120"/>
              </a:rPr>
              <a:t>實戰</a:t>
            </a:r>
            <a:endParaRPr lang="en-US" altLang="zh-TW" sz="2400" dirty="0">
              <a:solidFill>
                <a:schemeClr val="bg1"/>
              </a:solidFill>
              <a:latin typeface="清松手寫體1" pitchFamily="2" charset="-120"/>
              <a:ea typeface="清松手寫體1" pitchFamily="2" charset="-120"/>
            </a:endParaRPr>
          </a:p>
          <a:p>
            <a:pPr algn="ctr"/>
            <a:r>
              <a:rPr lang="en-US" altLang="zh-TW" sz="2400" dirty="0">
                <a:solidFill>
                  <a:schemeClr val="bg1"/>
                </a:solidFill>
                <a:latin typeface="清松手寫體1" pitchFamily="2" charset="-120"/>
                <a:ea typeface="清松手寫體1" pitchFamily="2" charset="-120"/>
              </a:rPr>
              <a:t>Web-CTF::</a:t>
            </a:r>
            <a:r>
              <a:rPr lang="en-US" altLang="zh-TW" sz="2400" dirty="0" smtClean="0">
                <a:solidFill>
                  <a:schemeClr val="bg1"/>
                </a:solidFill>
                <a:latin typeface="清松手寫體1" pitchFamily="2" charset="-120"/>
                <a:ea typeface="清松手寫體1" pitchFamily="2" charset="-120"/>
              </a:rPr>
              <a:t>web5  </a:t>
            </a:r>
            <a:endParaRPr lang="zh-TW" altLang="en-US" sz="2400" dirty="0">
              <a:solidFill>
                <a:schemeClr val="bg1"/>
              </a:solidFill>
              <a:latin typeface="清松手寫體1" pitchFamily="2" charset="-120"/>
              <a:ea typeface="清松手寫體1" pitchFamily="2" charset="-120"/>
            </a:endParaRPr>
          </a:p>
        </p:txBody>
      </p:sp>
      <p:pic>
        <p:nvPicPr>
          <p:cNvPr id="8" name="圖片 7">
            <a:extLst>
              <a:ext uri="{FF2B5EF4-FFF2-40B4-BE49-F238E27FC236}">
                <a16:creationId xmlns:a16="http://schemas.microsoft.com/office/drawing/2014/main" id="{227CAF00-B9B8-4BA9-ACF8-3A22495160EB}"/>
              </a:ext>
            </a:extLst>
          </p:cNvPr>
          <p:cNvPicPr>
            <a:picLocks noChangeAspect="1"/>
          </p:cNvPicPr>
          <p:nvPr/>
        </p:nvPicPr>
        <p:blipFill>
          <a:blip r:embed="rId2"/>
          <a:stretch>
            <a:fillRect/>
          </a:stretch>
        </p:blipFill>
        <p:spPr>
          <a:xfrm>
            <a:off x="3724582" y="1739107"/>
            <a:ext cx="5110713" cy="3919570"/>
          </a:xfrm>
          <a:prstGeom prst="rect">
            <a:avLst/>
          </a:prstGeom>
        </p:spPr>
      </p:pic>
      <p:sp>
        <p:nvSpPr>
          <p:cNvPr id="9" name="矩形 8">
            <a:extLst>
              <a:ext uri="{FF2B5EF4-FFF2-40B4-BE49-F238E27FC236}">
                <a16:creationId xmlns:a16="http://schemas.microsoft.com/office/drawing/2014/main" id="{4A4C3DDB-D5B2-4689-9110-94FDCC72217A}"/>
              </a:ext>
            </a:extLst>
          </p:cNvPr>
          <p:cNvSpPr/>
          <p:nvPr/>
        </p:nvSpPr>
        <p:spPr>
          <a:xfrm>
            <a:off x="3672920" y="1749822"/>
            <a:ext cx="2727880" cy="4599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latin typeface="清松手寫體1" pitchFamily="2" charset="-120"/>
              <a:ea typeface="清松手寫體1" pitchFamily="2" charset="-120"/>
            </a:endParaRPr>
          </a:p>
        </p:txBody>
      </p:sp>
      <p:sp>
        <p:nvSpPr>
          <p:cNvPr id="11" name="矩形 10">
            <a:extLst>
              <a:ext uri="{FF2B5EF4-FFF2-40B4-BE49-F238E27FC236}">
                <a16:creationId xmlns:a16="http://schemas.microsoft.com/office/drawing/2014/main" id="{DE6AE727-383B-4DEB-9408-855E1A3DB80F}"/>
              </a:ext>
            </a:extLst>
          </p:cNvPr>
          <p:cNvSpPr/>
          <p:nvPr/>
        </p:nvSpPr>
        <p:spPr>
          <a:xfrm>
            <a:off x="544629" y="3822075"/>
            <a:ext cx="5023814" cy="1323439"/>
          </a:xfrm>
          <a:prstGeom prst="rect">
            <a:avLst/>
          </a:prstGeom>
          <a:solidFill>
            <a:srgbClr val="FFC000"/>
          </a:solidFill>
        </p:spPr>
        <p:txBody>
          <a:bodyPr wrap="square">
            <a:spAutoFit/>
          </a:bodyPr>
          <a:lstStyle/>
          <a:p>
            <a:r>
              <a:rPr lang="en-US" altLang="zh-TW" sz="2000" dirty="0">
                <a:latin typeface="清松手寫體1" pitchFamily="2" charset="-120"/>
                <a:ea typeface="清松手寫體1" pitchFamily="2" charset="-120"/>
              </a:rPr>
              <a:t>501 Not Implemented</a:t>
            </a:r>
          </a:p>
          <a:p>
            <a:r>
              <a:rPr lang="zh-TW" altLang="en-US" sz="2000" dirty="0">
                <a:latin typeface="清松手寫體1" pitchFamily="2" charset="-120"/>
                <a:ea typeface="清松手寫體1" pitchFamily="2" charset="-120"/>
              </a:rPr>
              <a:t>伺服器不支援目前請求所需要的某個功能。</a:t>
            </a:r>
            <a:endParaRPr lang="en-US" altLang="zh-TW" sz="2000" dirty="0">
              <a:latin typeface="清松手寫體1" pitchFamily="2" charset="-120"/>
              <a:ea typeface="清松手寫體1" pitchFamily="2" charset="-120"/>
            </a:endParaRPr>
          </a:p>
          <a:p>
            <a:r>
              <a:rPr lang="zh-TW" altLang="en-US" sz="2000" dirty="0">
                <a:latin typeface="清松手寫體1" pitchFamily="2" charset="-120"/>
                <a:ea typeface="清松手寫體1" pitchFamily="2" charset="-120"/>
              </a:rPr>
              <a:t>當伺服器無法辨識請求的方法，</a:t>
            </a:r>
            <a:endParaRPr lang="en-US" altLang="zh-TW" sz="2000" dirty="0">
              <a:latin typeface="清松手寫體1" pitchFamily="2" charset="-120"/>
              <a:ea typeface="清松手寫體1" pitchFamily="2" charset="-120"/>
            </a:endParaRPr>
          </a:p>
          <a:p>
            <a:r>
              <a:rPr lang="zh-TW" altLang="en-US" sz="2000" dirty="0">
                <a:latin typeface="清松手寫體1" pitchFamily="2" charset="-120"/>
                <a:ea typeface="清松手寫體1" pitchFamily="2" charset="-120"/>
              </a:rPr>
              <a:t>將無法支援其對任何資源的請求。</a:t>
            </a:r>
          </a:p>
        </p:txBody>
      </p:sp>
      <p:sp>
        <p:nvSpPr>
          <p:cNvPr id="12" name="矩形 11">
            <a:extLst>
              <a:ext uri="{FF2B5EF4-FFF2-40B4-BE49-F238E27FC236}">
                <a16:creationId xmlns:a16="http://schemas.microsoft.com/office/drawing/2014/main" id="{1A3503FC-91F8-4279-9CC1-B2E65FE378D3}"/>
              </a:ext>
            </a:extLst>
          </p:cNvPr>
          <p:cNvSpPr/>
          <p:nvPr/>
        </p:nvSpPr>
        <p:spPr>
          <a:xfrm>
            <a:off x="3579656" y="1287438"/>
            <a:ext cx="5564344" cy="369332"/>
          </a:xfrm>
          <a:prstGeom prst="rect">
            <a:avLst/>
          </a:prstGeom>
        </p:spPr>
        <p:txBody>
          <a:bodyPr wrap="none">
            <a:spAutoFit/>
          </a:bodyPr>
          <a:lstStyle/>
          <a:p>
            <a:r>
              <a:rPr lang="en-US" altLang="zh-TW" dirty="0">
                <a:latin typeface="清松手寫體1" pitchFamily="2" charset="-120"/>
                <a:ea typeface="清松手寫體1" pitchFamily="2" charset="-120"/>
              </a:rPr>
              <a:t>https://zh.wikipedia.org/wiki/HTTP</a:t>
            </a:r>
            <a:r>
              <a:rPr lang="zh-TW" altLang="en-US" dirty="0">
                <a:latin typeface="清松手寫體1" pitchFamily="2" charset="-120"/>
                <a:ea typeface="清松手寫體1" pitchFamily="2" charset="-120"/>
              </a:rPr>
              <a:t>狀態碼</a:t>
            </a:r>
          </a:p>
        </p:txBody>
      </p:sp>
      <p:sp>
        <p:nvSpPr>
          <p:cNvPr id="3" name="投影片編號版面配置區 2"/>
          <p:cNvSpPr>
            <a:spLocks noGrp="1"/>
          </p:cNvSpPr>
          <p:nvPr>
            <p:ph type="sldNum" sz="quarter" idx="12"/>
          </p:nvPr>
        </p:nvSpPr>
        <p:spPr/>
        <p:txBody>
          <a:bodyPr/>
          <a:lstStyle/>
          <a:p>
            <a:fld id="{D148A95B-E78A-43D3-83C9-357D8C7DE65E}" type="slidenum">
              <a:rPr lang="zh-TW" altLang="en-US" smtClean="0"/>
              <a:t>66</a:t>
            </a:fld>
            <a:endParaRPr lang="zh-TW" altLang="en-US"/>
          </a:p>
        </p:txBody>
      </p:sp>
      <p:pic>
        <p:nvPicPr>
          <p:cNvPr id="10" name="圖片 9">
            <a:extLst>
              <a:ext uri="{FF2B5EF4-FFF2-40B4-BE49-F238E27FC236}">
                <a16:creationId xmlns:a16="http://schemas.microsoft.com/office/drawing/2014/main" id="{E5B52322-AA39-4541-89E7-A190DC7C83F3}"/>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60091924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DD98CFF2-49B6-424E-A116-90A0E8F19BE0}"/>
              </a:ext>
            </a:extLst>
          </p:cNvPr>
          <p:cNvSpPr/>
          <p:nvPr/>
        </p:nvSpPr>
        <p:spPr>
          <a:xfrm>
            <a:off x="4648201" y="998303"/>
            <a:ext cx="4474020" cy="489364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latin typeface="清松手寫體1" pitchFamily="2" charset="-120"/>
              <a:ea typeface="清松手寫體1" pitchFamily="2" charset="-120"/>
            </a:endParaRPr>
          </a:p>
        </p:txBody>
      </p:sp>
      <p:sp>
        <p:nvSpPr>
          <p:cNvPr id="6" name="矩形 5">
            <a:extLst>
              <a:ext uri="{FF2B5EF4-FFF2-40B4-BE49-F238E27FC236}">
                <a16:creationId xmlns:a16="http://schemas.microsoft.com/office/drawing/2014/main" id="{91E51B3F-E9BB-442C-873D-20988CA8FE75}"/>
              </a:ext>
            </a:extLst>
          </p:cNvPr>
          <p:cNvSpPr/>
          <p:nvPr/>
        </p:nvSpPr>
        <p:spPr>
          <a:xfrm>
            <a:off x="4588701" y="998303"/>
            <a:ext cx="4572000" cy="4893647"/>
          </a:xfrm>
          <a:prstGeom prst="rect">
            <a:avLst/>
          </a:prstGeom>
          <a:ln>
            <a:noFill/>
          </a:ln>
        </p:spPr>
        <p:txBody>
          <a:bodyPr wrap="square">
            <a:spAutoFit/>
          </a:bodyPr>
          <a:lstStyle/>
          <a:p>
            <a:r>
              <a:rPr lang="zh-TW" altLang="en-US" sz="1200" dirty="0">
                <a:latin typeface="清松手寫體1" pitchFamily="2" charset="-120"/>
                <a:ea typeface="清松手寫體1" pitchFamily="2" charset="-120"/>
              </a:rPr>
              <a:t>*   Trying </a:t>
            </a:r>
            <a:r>
              <a:rPr lang="en-US" altLang="zh-TW" sz="1200" dirty="0">
                <a:latin typeface="清松手寫體1" pitchFamily="2" charset="-120"/>
                <a:ea typeface="清松手寫體1" pitchFamily="2" charset="-120"/>
              </a:rPr>
              <a:t>192.168.1.230</a:t>
            </a:r>
            <a:r>
              <a:rPr lang="zh-TW" altLang="en-US" sz="1200" dirty="0">
                <a:latin typeface="清松手寫體1" pitchFamily="2" charset="-120"/>
                <a:ea typeface="清松手寫體1" pitchFamily="2" charset="-120"/>
              </a:rPr>
              <a:t>...</a:t>
            </a:r>
          </a:p>
          <a:p>
            <a:r>
              <a:rPr lang="zh-TW" altLang="en-US" sz="1200" dirty="0">
                <a:latin typeface="清松手寫體1" pitchFamily="2" charset="-120"/>
                <a:ea typeface="清松手寫體1" pitchFamily="2" charset="-120"/>
              </a:rPr>
              <a:t>* Connected to </a:t>
            </a:r>
            <a:r>
              <a:rPr lang="en-US" altLang="zh-TW" sz="1200" dirty="0">
                <a:latin typeface="清松手寫體1" pitchFamily="2" charset="-120"/>
                <a:ea typeface="清松手寫體1" pitchFamily="2" charset="-120"/>
              </a:rPr>
              <a:t>192.168.1.230</a:t>
            </a:r>
            <a:r>
              <a:rPr lang="zh-TW" altLang="en-US" sz="1200" dirty="0">
                <a:latin typeface="清松手寫體1" pitchFamily="2" charset="-120"/>
                <a:ea typeface="清松手寫體1" pitchFamily="2" charset="-120"/>
              </a:rPr>
              <a:t> (</a:t>
            </a:r>
            <a:r>
              <a:rPr lang="en-US" altLang="zh-TW" sz="1200" dirty="0">
                <a:latin typeface="清松手寫體1" pitchFamily="2" charset="-120"/>
                <a:ea typeface="清松手寫體1" pitchFamily="2" charset="-120"/>
              </a:rPr>
              <a:t>192.168.1.230</a:t>
            </a:r>
            <a:r>
              <a:rPr lang="zh-TW" altLang="en-US" sz="1200" dirty="0">
                <a:latin typeface="清松手寫體1" pitchFamily="2" charset="-120"/>
                <a:ea typeface="清松手寫體1" pitchFamily="2" charset="-120"/>
              </a:rPr>
              <a:t>) port 3001 (#0)</a:t>
            </a:r>
          </a:p>
          <a:p>
            <a:r>
              <a:rPr lang="zh-TW" altLang="en-US" sz="1200" dirty="0">
                <a:latin typeface="清松手寫體1" pitchFamily="2" charset="-120"/>
                <a:ea typeface="清松手寫體1" pitchFamily="2" charset="-120"/>
              </a:rPr>
              <a:t>&gt; GET /index.php HTTP/1.1</a:t>
            </a:r>
          </a:p>
          <a:p>
            <a:r>
              <a:rPr lang="zh-TW" altLang="en-US" sz="1200" dirty="0">
                <a:latin typeface="清松手寫體1" pitchFamily="2" charset="-120"/>
                <a:ea typeface="清松手寫體1" pitchFamily="2" charset="-120"/>
              </a:rPr>
              <a:t>&gt; Host: </a:t>
            </a:r>
            <a:r>
              <a:rPr lang="en-US" altLang="zh-TW" sz="1200" dirty="0">
                <a:latin typeface="清松手寫體1" pitchFamily="2" charset="-120"/>
                <a:ea typeface="清松手寫體1" pitchFamily="2" charset="-120"/>
              </a:rPr>
              <a:t>192.168.1.230</a:t>
            </a:r>
            <a:r>
              <a:rPr lang="zh-TW" altLang="en-US" sz="1200" dirty="0">
                <a:latin typeface="清松手寫體1" pitchFamily="2" charset="-120"/>
                <a:ea typeface="清松手寫體1" pitchFamily="2" charset="-120"/>
              </a:rPr>
              <a:t>:3001</a:t>
            </a:r>
          </a:p>
          <a:p>
            <a:r>
              <a:rPr lang="zh-TW" altLang="en-US" sz="1200" dirty="0">
                <a:latin typeface="清松手寫體1" pitchFamily="2" charset="-120"/>
                <a:ea typeface="清松手寫體1" pitchFamily="2" charset="-120"/>
              </a:rPr>
              <a:t>&gt; User-Agent: curl/7.47.0</a:t>
            </a:r>
          </a:p>
          <a:p>
            <a:r>
              <a:rPr lang="zh-TW" altLang="en-US" sz="1200" dirty="0">
                <a:latin typeface="清松手寫體1" pitchFamily="2" charset="-120"/>
                <a:ea typeface="清松手寫體1" pitchFamily="2" charset="-120"/>
              </a:rPr>
              <a:t>&gt; Accept: */*</a:t>
            </a:r>
          </a:p>
          <a:p>
            <a:r>
              <a:rPr lang="zh-TW" altLang="en-US" sz="1200" dirty="0">
                <a:latin typeface="清松手寫體1" pitchFamily="2" charset="-120"/>
                <a:ea typeface="清松手寫體1" pitchFamily="2" charset="-120"/>
              </a:rPr>
              <a:t>&gt; </a:t>
            </a:r>
          </a:p>
          <a:p>
            <a:r>
              <a:rPr lang="zh-TW" altLang="en-US" sz="1200" dirty="0">
                <a:latin typeface="清松手寫體1" pitchFamily="2" charset="-120"/>
                <a:ea typeface="清松手寫體1" pitchFamily="2" charset="-120"/>
              </a:rPr>
              <a:t>&lt; HTTP/1.1 501 Not Implemented</a:t>
            </a:r>
          </a:p>
          <a:p>
            <a:r>
              <a:rPr lang="zh-TW" altLang="en-US" sz="1200" dirty="0">
                <a:latin typeface="清松手寫體1" pitchFamily="2" charset="-120"/>
                <a:ea typeface="清松手寫體1" pitchFamily="2" charset="-120"/>
              </a:rPr>
              <a:t>&lt; Date: Sat, 23 Nov 2019 11:07:01 GMT</a:t>
            </a:r>
          </a:p>
          <a:p>
            <a:r>
              <a:rPr lang="zh-TW" altLang="en-US" sz="1200" dirty="0">
                <a:latin typeface="清松手寫體1" pitchFamily="2" charset="-120"/>
                <a:ea typeface="清松手寫體1" pitchFamily="2" charset="-120"/>
              </a:rPr>
              <a:t>&lt; Server: Apache/2.4.7 (Ubuntu)</a:t>
            </a:r>
          </a:p>
          <a:p>
            <a:r>
              <a:rPr lang="zh-TW" altLang="en-US" sz="1200" dirty="0">
                <a:latin typeface="清松手寫體1" pitchFamily="2" charset="-120"/>
                <a:ea typeface="清松手寫體1" pitchFamily="2" charset="-120"/>
              </a:rPr>
              <a:t>&lt; X-Powered-By: PHP/5.5.9-1ubuntu4.27</a:t>
            </a:r>
          </a:p>
          <a:p>
            <a:r>
              <a:rPr lang="zh-TW" altLang="en-US" sz="1200" dirty="0">
                <a:latin typeface="清松手寫體1" pitchFamily="2" charset="-120"/>
                <a:ea typeface="清松手寫體1" pitchFamily="2" charset="-120"/>
              </a:rPr>
              <a:t>&lt; Content-Length: 199</a:t>
            </a:r>
          </a:p>
          <a:p>
            <a:r>
              <a:rPr lang="zh-TW" altLang="en-US" sz="1200" dirty="0">
                <a:latin typeface="清松手寫體1" pitchFamily="2" charset="-120"/>
                <a:ea typeface="清松手寫體1" pitchFamily="2" charset="-120"/>
              </a:rPr>
              <a:t>&lt; Connection: close</a:t>
            </a:r>
          </a:p>
          <a:p>
            <a:r>
              <a:rPr lang="zh-TW" altLang="en-US" sz="1200" dirty="0">
                <a:latin typeface="清松手寫體1" pitchFamily="2" charset="-120"/>
                <a:ea typeface="清松手寫體1" pitchFamily="2" charset="-120"/>
              </a:rPr>
              <a:t>&lt; Content-Type: text/html</a:t>
            </a:r>
          </a:p>
          <a:p>
            <a:r>
              <a:rPr lang="zh-TW" altLang="en-US" sz="1200" dirty="0">
                <a:latin typeface="清松手寫體1" pitchFamily="2" charset="-120"/>
                <a:ea typeface="清松手寫體1" pitchFamily="2" charset="-120"/>
              </a:rPr>
              <a:t>&lt; </a:t>
            </a:r>
          </a:p>
          <a:p>
            <a:r>
              <a:rPr lang="zh-TW" altLang="en-US" sz="1200" dirty="0">
                <a:latin typeface="清松手寫體1" pitchFamily="2" charset="-120"/>
                <a:ea typeface="清松手寫體1" pitchFamily="2" charset="-120"/>
              </a:rPr>
              <a:t>&lt;!DOCTYPE HTML PUBLIC "-//IETF//DTD HTML 2.0//EN"&gt;</a:t>
            </a:r>
          </a:p>
          <a:p>
            <a:r>
              <a:rPr lang="zh-TW" altLang="en-US" sz="1200" dirty="0">
                <a:latin typeface="清松手寫體1" pitchFamily="2" charset="-120"/>
                <a:ea typeface="清松手寫體1" pitchFamily="2" charset="-120"/>
              </a:rPr>
              <a:t>&lt;html&gt;&lt;head&gt;</a:t>
            </a:r>
          </a:p>
          <a:p>
            <a:r>
              <a:rPr lang="zh-TW" altLang="en-US" sz="1200" dirty="0">
                <a:latin typeface="清松手寫體1" pitchFamily="2" charset="-120"/>
                <a:ea typeface="清松手寫體1" pitchFamily="2" charset="-120"/>
              </a:rPr>
              <a:t>&lt;title&gt;501 Not Implemented&lt;/title&gt;</a:t>
            </a:r>
          </a:p>
          <a:p>
            <a:r>
              <a:rPr lang="zh-TW" altLang="en-US" sz="1200" dirty="0">
                <a:latin typeface="清松手寫體1" pitchFamily="2" charset="-120"/>
                <a:ea typeface="清松手寫體1" pitchFamily="2" charset="-120"/>
              </a:rPr>
              <a:t>&lt;/head&gt;&lt;body&gt;</a:t>
            </a:r>
          </a:p>
          <a:p>
            <a:r>
              <a:rPr lang="zh-TW" altLang="en-US" sz="1200" dirty="0">
                <a:latin typeface="清松手寫體1" pitchFamily="2" charset="-120"/>
                <a:ea typeface="清松手寫體1" pitchFamily="2" charset="-120"/>
              </a:rPr>
              <a:t>&lt;h1&gt;Not Implemented&lt;/h1&gt;</a:t>
            </a:r>
          </a:p>
          <a:p>
            <a:r>
              <a:rPr lang="zh-TW" altLang="en-US" sz="1200" dirty="0">
                <a:latin typeface="清松手寫體1" pitchFamily="2" charset="-120"/>
                <a:ea typeface="清松手寫體1" pitchFamily="2" charset="-120"/>
              </a:rPr>
              <a:t>&lt;p&gt;GET to /index.php not supported.&lt;br /&gt;</a:t>
            </a:r>
          </a:p>
          <a:p>
            <a:r>
              <a:rPr lang="zh-TW" altLang="en-US" sz="1200" dirty="0">
                <a:latin typeface="清松手寫體1" pitchFamily="2" charset="-120"/>
                <a:ea typeface="清松手寫體1" pitchFamily="2" charset="-120"/>
              </a:rPr>
              <a:t>&lt;/p&gt;</a:t>
            </a:r>
          </a:p>
          <a:p>
            <a:r>
              <a:rPr lang="zh-TW" altLang="en-US" sz="1200" dirty="0">
                <a:latin typeface="清松手寫體1" pitchFamily="2" charset="-120"/>
                <a:ea typeface="清松手寫體1" pitchFamily="2" charset="-120"/>
              </a:rPr>
              <a:t>* Closing connection 0</a:t>
            </a:r>
          </a:p>
          <a:p>
            <a:r>
              <a:rPr lang="zh-TW" altLang="en-US" sz="1200" dirty="0">
                <a:latin typeface="清松手寫體1" pitchFamily="2" charset="-120"/>
                <a:ea typeface="清松手寫體1" pitchFamily="2" charset="-120"/>
              </a:rPr>
              <a:t>&lt;/body&gt;&lt;/html</a:t>
            </a:r>
            <a:r>
              <a:rPr lang="en-US" altLang="zh-TW" sz="1200" dirty="0">
                <a:latin typeface="清松手寫體1" pitchFamily="2" charset="-120"/>
                <a:ea typeface="清松手寫體1" pitchFamily="2" charset="-120"/>
              </a:rPr>
              <a:t>&gt;</a:t>
            </a:r>
            <a:endParaRPr lang="zh-TW" altLang="en-US" sz="1200" dirty="0">
              <a:latin typeface="清松手寫體1" pitchFamily="2" charset="-120"/>
              <a:ea typeface="清松手寫體1" pitchFamily="2" charset="-120"/>
            </a:endParaRPr>
          </a:p>
        </p:txBody>
      </p:sp>
      <p:sp>
        <p:nvSpPr>
          <p:cNvPr id="2" name="矩形 1">
            <a:extLst>
              <a:ext uri="{FF2B5EF4-FFF2-40B4-BE49-F238E27FC236}">
                <a16:creationId xmlns:a16="http://schemas.microsoft.com/office/drawing/2014/main" id="{5602139C-8BB3-4D28-9CB4-647670B7B699}"/>
              </a:ext>
            </a:extLst>
          </p:cNvPr>
          <p:cNvSpPr/>
          <p:nvPr/>
        </p:nvSpPr>
        <p:spPr>
          <a:xfrm>
            <a:off x="434840" y="895807"/>
            <a:ext cx="3048000" cy="830997"/>
          </a:xfrm>
          <a:prstGeom prst="rect">
            <a:avLst/>
          </a:prstGeom>
          <a:solidFill>
            <a:schemeClr val="bg1">
              <a:lumMod val="50000"/>
            </a:schemeClr>
          </a:solidFill>
        </p:spPr>
        <p:txBody>
          <a:bodyPr wrap="square">
            <a:spAutoFit/>
          </a:bodyPr>
          <a:lstStyle/>
          <a:p>
            <a:pPr algn="ctr"/>
            <a:r>
              <a:rPr lang="en-US" altLang="zh-TW" sz="2400" dirty="0">
                <a:solidFill>
                  <a:schemeClr val="bg1"/>
                </a:solidFill>
                <a:latin typeface="清松手寫體1" pitchFamily="2" charset="-120"/>
                <a:ea typeface="清松手寫體1" pitchFamily="2" charset="-120"/>
              </a:rPr>
              <a:t>Curl Tool</a:t>
            </a:r>
            <a:r>
              <a:rPr lang="zh-TW" altLang="en-US" sz="2400" dirty="0">
                <a:solidFill>
                  <a:schemeClr val="bg1"/>
                </a:solidFill>
                <a:latin typeface="清松手寫體1" pitchFamily="2" charset="-120"/>
                <a:ea typeface="清松手寫體1" pitchFamily="2" charset="-120"/>
              </a:rPr>
              <a:t>實戰</a:t>
            </a:r>
            <a:endParaRPr lang="en-US" altLang="zh-TW" sz="2400" dirty="0">
              <a:solidFill>
                <a:schemeClr val="bg1"/>
              </a:solidFill>
              <a:latin typeface="清松手寫體1" pitchFamily="2" charset="-120"/>
              <a:ea typeface="清松手寫體1" pitchFamily="2" charset="-120"/>
            </a:endParaRPr>
          </a:p>
          <a:p>
            <a:pPr algn="ctr"/>
            <a:r>
              <a:rPr lang="en-US" altLang="zh-TW" sz="2400" dirty="0">
                <a:solidFill>
                  <a:schemeClr val="bg1"/>
                </a:solidFill>
                <a:latin typeface="清松手寫體1" pitchFamily="2" charset="-120"/>
                <a:ea typeface="清松手寫體1" pitchFamily="2" charset="-120"/>
              </a:rPr>
              <a:t>Web-CTF::</a:t>
            </a:r>
            <a:r>
              <a:rPr lang="en-US" altLang="zh-TW" sz="2400" dirty="0" smtClean="0">
                <a:solidFill>
                  <a:schemeClr val="bg1"/>
                </a:solidFill>
                <a:latin typeface="清松手寫體1" pitchFamily="2" charset="-120"/>
                <a:ea typeface="清松手寫體1" pitchFamily="2" charset="-120"/>
              </a:rPr>
              <a:t>web5  </a:t>
            </a:r>
            <a:endParaRPr lang="zh-TW" altLang="en-US" sz="2400" dirty="0">
              <a:solidFill>
                <a:schemeClr val="bg1"/>
              </a:solidFill>
              <a:latin typeface="清松手寫體1" pitchFamily="2" charset="-120"/>
              <a:ea typeface="清松手寫體1" pitchFamily="2" charset="-120"/>
            </a:endParaRPr>
          </a:p>
        </p:txBody>
      </p:sp>
      <p:sp>
        <p:nvSpPr>
          <p:cNvPr id="4" name="文字方塊 3">
            <a:extLst>
              <a:ext uri="{FF2B5EF4-FFF2-40B4-BE49-F238E27FC236}">
                <a16:creationId xmlns:a16="http://schemas.microsoft.com/office/drawing/2014/main" id="{9CBB55B2-D686-49D6-BC04-7AF8187E2010}"/>
              </a:ext>
            </a:extLst>
          </p:cNvPr>
          <p:cNvSpPr txBox="1"/>
          <p:nvPr/>
        </p:nvSpPr>
        <p:spPr>
          <a:xfrm>
            <a:off x="1120939" y="3804060"/>
            <a:ext cx="2751074" cy="507831"/>
          </a:xfrm>
          <a:prstGeom prst="rect">
            <a:avLst/>
          </a:prstGeom>
          <a:noFill/>
        </p:spPr>
        <p:txBody>
          <a:bodyPr wrap="none" rtlCol="0">
            <a:spAutoFit/>
          </a:bodyPr>
          <a:lstStyle/>
          <a:p>
            <a:r>
              <a:rPr lang="en-US" altLang="zh-TW" sz="2700" dirty="0">
                <a:solidFill>
                  <a:srgbClr val="FF0000"/>
                </a:solidFill>
                <a:latin typeface="清松手寫體1" pitchFamily="2" charset="-120"/>
                <a:ea typeface="清松手寫體1" pitchFamily="2" charset="-120"/>
              </a:rPr>
              <a:t>-v </a:t>
            </a:r>
            <a:r>
              <a:rPr lang="zh-TW" altLang="en-US" sz="2700" dirty="0">
                <a:latin typeface="清松手寫體1" pitchFamily="2" charset="-120"/>
                <a:ea typeface="清松手寫體1" pitchFamily="2" charset="-120"/>
              </a:rPr>
              <a:t>顯示處理過程</a:t>
            </a:r>
          </a:p>
        </p:txBody>
      </p:sp>
      <p:sp>
        <p:nvSpPr>
          <p:cNvPr id="5" name="文字方塊 4">
            <a:extLst>
              <a:ext uri="{FF2B5EF4-FFF2-40B4-BE49-F238E27FC236}">
                <a16:creationId xmlns:a16="http://schemas.microsoft.com/office/drawing/2014/main" id="{336442DD-15CF-497B-9D3C-87EE97A646DA}"/>
              </a:ext>
            </a:extLst>
          </p:cNvPr>
          <p:cNvSpPr txBox="1"/>
          <p:nvPr/>
        </p:nvSpPr>
        <p:spPr>
          <a:xfrm>
            <a:off x="838199" y="2356574"/>
            <a:ext cx="3033813" cy="738664"/>
          </a:xfrm>
          <a:prstGeom prst="rect">
            <a:avLst/>
          </a:prstGeom>
          <a:solidFill>
            <a:srgbClr val="92D050"/>
          </a:solidFill>
        </p:spPr>
        <p:txBody>
          <a:bodyPr wrap="square" rtlCol="0">
            <a:spAutoFit/>
          </a:bodyPr>
          <a:lstStyle/>
          <a:p>
            <a:r>
              <a:rPr lang="zh-TW" altLang="en-US" sz="2100" dirty="0">
                <a:latin typeface="清松手寫體1" pitchFamily="2" charset="-120"/>
                <a:ea typeface="清松手寫體1" pitchFamily="2" charset="-120"/>
              </a:rPr>
              <a:t>不指定</a:t>
            </a:r>
            <a:r>
              <a:rPr lang="en-US" altLang="zh-TW" sz="2100" dirty="0">
                <a:latin typeface="清松手寫體1" pitchFamily="2" charset="-120"/>
                <a:ea typeface="清松手寫體1" pitchFamily="2" charset="-120"/>
              </a:rPr>
              <a:t>HTTP </a:t>
            </a:r>
          </a:p>
          <a:p>
            <a:r>
              <a:rPr lang="en-US" altLang="zh-TW" sz="2100" dirty="0">
                <a:latin typeface="清松手寫體1" pitchFamily="2" charset="-120"/>
                <a:ea typeface="清松手寫體1" pitchFamily="2" charset="-120"/>
              </a:rPr>
              <a:t>Method</a:t>
            </a:r>
            <a:r>
              <a:rPr lang="zh-TW" altLang="en-US" sz="2100" dirty="0">
                <a:latin typeface="清松手寫體1" pitchFamily="2" charset="-120"/>
                <a:ea typeface="清松手寫體1" pitchFamily="2" charset="-120"/>
              </a:rPr>
              <a:t>預設是使用</a:t>
            </a:r>
            <a:r>
              <a:rPr lang="en-US" altLang="zh-TW" sz="2100" dirty="0">
                <a:latin typeface="清松手寫體1" pitchFamily="2" charset="-120"/>
                <a:ea typeface="清松手寫體1" pitchFamily="2" charset="-120"/>
              </a:rPr>
              <a:t>GET</a:t>
            </a:r>
            <a:endParaRPr lang="zh-TW" altLang="en-US" sz="2100" dirty="0">
              <a:latin typeface="清松手寫體1" pitchFamily="2" charset="-120"/>
              <a:ea typeface="清松手寫體1" pitchFamily="2" charset="-120"/>
            </a:endParaRPr>
          </a:p>
        </p:txBody>
      </p:sp>
      <p:sp>
        <p:nvSpPr>
          <p:cNvPr id="3" name="矩形 2">
            <a:extLst>
              <a:ext uri="{FF2B5EF4-FFF2-40B4-BE49-F238E27FC236}">
                <a16:creationId xmlns:a16="http://schemas.microsoft.com/office/drawing/2014/main" id="{11AD54FD-4CAC-4E80-A79D-75767CC6DA5D}"/>
              </a:ext>
            </a:extLst>
          </p:cNvPr>
          <p:cNvSpPr/>
          <p:nvPr/>
        </p:nvSpPr>
        <p:spPr>
          <a:xfrm>
            <a:off x="148097" y="3149567"/>
            <a:ext cx="7266733" cy="584775"/>
          </a:xfrm>
          <a:prstGeom prst="rect">
            <a:avLst/>
          </a:prstGeom>
          <a:solidFill>
            <a:srgbClr val="FFC000"/>
          </a:solidFill>
        </p:spPr>
        <p:txBody>
          <a:bodyPr wrap="none">
            <a:spAutoFit/>
          </a:bodyPr>
          <a:lstStyle/>
          <a:p>
            <a:r>
              <a:rPr lang="en-US" altLang="zh-TW" sz="3200" dirty="0">
                <a:latin typeface="清松手寫體1" pitchFamily="2" charset="-120"/>
                <a:ea typeface="清松手寫體1" pitchFamily="2" charset="-120"/>
              </a:rPr>
              <a:t>$</a:t>
            </a:r>
            <a:r>
              <a:rPr lang="zh-TW" altLang="en-US" sz="3200" dirty="0">
                <a:latin typeface="清松手寫體1" pitchFamily="2" charset="-120"/>
                <a:ea typeface="清松手寫體1" pitchFamily="2" charset="-120"/>
              </a:rPr>
              <a:t> curl </a:t>
            </a:r>
            <a:r>
              <a:rPr lang="zh-TW" altLang="en-US" sz="3200" dirty="0">
                <a:solidFill>
                  <a:srgbClr val="FF0000"/>
                </a:solidFill>
                <a:latin typeface="清松手寫體1" pitchFamily="2" charset="-120"/>
                <a:ea typeface="清松手寫體1" pitchFamily="2" charset="-120"/>
              </a:rPr>
              <a:t>-v</a:t>
            </a:r>
            <a:r>
              <a:rPr lang="zh-TW" altLang="en-US" sz="3200" dirty="0">
                <a:latin typeface="清松手寫體1" pitchFamily="2" charset="-120"/>
                <a:ea typeface="清松手寫體1" pitchFamily="2" charset="-120"/>
              </a:rPr>
              <a:t> </a:t>
            </a:r>
            <a:r>
              <a:rPr lang="zh-TW" altLang="en-US" sz="3200" dirty="0">
                <a:solidFill>
                  <a:srgbClr val="00B0F0"/>
                </a:solidFill>
                <a:latin typeface="清松手寫體1" pitchFamily="2" charset="-120"/>
                <a:ea typeface="清松手寫體1" pitchFamily="2" charset="-120"/>
              </a:rPr>
              <a:t>http://</a:t>
            </a:r>
            <a:r>
              <a:rPr lang="en-US" altLang="zh-TW" sz="3200" dirty="0">
                <a:solidFill>
                  <a:srgbClr val="00B0F0"/>
                </a:solidFill>
                <a:latin typeface="清松手寫體1" pitchFamily="2" charset="-120"/>
                <a:ea typeface="清松手寫體1" pitchFamily="2" charset="-120"/>
              </a:rPr>
              <a:t>192.168.1.230</a:t>
            </a:r>
            <a:r>
              <a:rPr lang="zh-TW" altLang="en-US" sz="3200" dirty="0">
                <a:solidFill>
                  <a:srgbClr val="00B0F0"/>
                </a:solidFill>
                <a:latin typeface="清松手寫體1" pitchFamily="2" charset="-120"/>
                <a:ea typeface="清松手寫體1" pitchFamily="2" charset="-120"/>
              </a:rPr>
              <a:t>:3001/index.php</a:t>
            </a:r>
          </a:p>
        </p:txBody>
      </p:sp>
      <p:sp>
        <p:nvSpPr>
          <p:cNvPr id="10" name="箭號: 向右 9">
            <a:extLst>
              <a:ext uri="{FF2B5EF4-FFF2-40B4-BE49-F238E27FC236}">
                <a16:creationId xmlns:a16="http://schemas.microsoft.com/office/drawing/2014/main" id="{ED5A91D5-B09D-4C7B-8CE4-321F2D5B3BDC}"/>
              </a:ext>
            </a:extLst>
          </p:cNvPr>
          <p:cNvSpPr/>
          <p:nvPr/>
        </p:nvSpPr>
        <p:spPr>
          <a:xfrm rot="19847193">
            <a:off x="3370285" y="1708574"/>
            <a:ext cx="1360477" cy="4693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latin typeface="清松手寫體1" pitchFamily="2" charset="-120"/>
              <a:ea typeface="清松手寫體1" pitchFamily="2" charset="-120"/>
            </a:endParaRPr>
          </a:p>
        </p:txBody>
      </p:sp>
      <p:sp>
        <p:nvSpPr>
          <p:cNvPr id="18" name="矩形 17">
            <a:extLst>
              <a:ext uri="{FF2B5EF4-FFF2-40B4-BE49-F238E27FC236}">
                <a16:creationId xmlns:a16="http://schemas.microsoft.com/office/drawing/2014/main" id="{081DE875-3145-4F2E-9D1A-68C7EA4E9CCA}"/>
              </a:ext>
            </a:extLst>
          </p:cNvPr>
          <p:cNvSpPr/>
          <p:nvPr/>
        </p:nvSpPr>
        <p:spPr>
          <a:xfrm>
            <a:off x="4547634" y="1484967"/>
            <a:ext cx="1603717" cy="3421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latin typeface="清松手寫體1" pitchFamily="2" charset="-120"/>
              <a:ea typeface="清松手寫體1" pitchFamily="2" charset="-120"/>
            </a:endParaRPr>
          </a:p>
        </p:txBody>
      </p:sp>
      <p:sp>
        <p:nvSpPr>
          <p:cNvPr id="8" name="投影片編號版面配置區 7"/>
          <p:cNvSpPr>
            <a:spLocks noGrp="1"/>
          </p:cNvSpPr>
          <p:nvPr>
            <p:ph type="sldNum" sz="quarter" idx="12"/>
          </p:nvPr>
        </p:nvSpPr>
        <p:spPr/>
        <p:txBody>
          <a:bodyPr/>
          <a:lstStyle/>
          <a:p>
            <a:fld id="{D148A95B-E78A-43D3-83C9-357D8C7DE65E}" type="slidenum">
              <a:rPr lang="zh-TW" altLang="en-US" smtClean="0"/>
              <a:t>67</a:t>
            </a:fld>
            <a:endParaRPr lang="zh-TW" altLang="en-US"/>
          </a:p>
        </p:txBody>
      </p:sp>
      <p:pic>
        <p:nvPicPr>
          <p:cNvPr id="11" name="圖片 10">
            <a:extLst>
              <a:ext uri="{FF2B5EF4-FFF2-40B4-BE49-F238E27FC236}">
                <a16:creationId xmlns:a16="http://schemas.microsoft.com/office/drawing/2014/main" id="{E5B52322-AA39-4541-89E7-A190DC7C83F3}"/>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35825916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602139C-8BB3-4D28-9CB4-647670B7B699}"/>
              </a:ext>
            </a:extLst>
          </p:cNvPr>
          <p:cNvSpPr/>
          <p:nvPr/>
        </p:nvSpPr>
        <p:spPr>
          <a:xfrm>
            <a:off x="435589" y="967488"/>
            <a:ext cx="3048000" cy="830997"/>
          </a:xfrm>
          <a:prstGeom prst="rect">
            <a:avLst/>
          </a:prstGeom>
          <a:solidFill>
            <a:schemeClr val="bg1">
              <a:lumMod val="50000"/>
            </a:schemeClr>
          </a:solidFill>
        </p:spPr>
        <p:txBody>
          <a:bodyPr wrap="square">
            <a:spAutoFit/>
          </a:bodyPr>
          <a:lstStyle/>
          <a:p>
            <a:pPr algn="ctr"/>
            <a:r>
              <a:rPr lang="en-US" altLang="zh-TW" sz="2400" dirty="0">
                <a:solidFill>
                  <a:schemeClr val="bg1"/>
                </a:solidFill>
                <a:latin typeface="清松手寫體1" pitchFamily="2" charset="-120"/>
                <a:ea typeface="清松手寫體1" pitchFamily="2" charset="-120"/>
              </a:rPr>
              <a:t>Curl Tool</a:t>
            </a:r>
            <a:r>
              <a:rPr lang="zh-TW" altLang="en-US" sz="2400" dirty="0">
                <a:solidFill>
                  <a:schemeClr val="bg1"/>
                </a:solidFill>
                <a:latin typeface="清松手寫體1" pitchFamily="2" charset="-120"/>
                <a:ea typeface="清松手寫體1" pitchFamily="2" charset="-120"/>
              </a:rPr>
              <a:t>實戰</a:t>
            </a:r>
            <a:endParaRPr lang="en-US" altLang="zh-TW" sz="2400" dirty="0">
              <a:solidFill>
                <a:schemeClr val="bg1"/>
              </a:solidFill>
              <a:latin typeface="清松手寫體1" pitchFamily="2" charset="-120"/>
              <a:ea typeface="清松手寫體1" pitchFamily="2" charset="-120"/>
            </a:endParaRPr>
          </a:p>
          <a:p>
            <a:pPr algn="ctr"/>
            <a:r>
              <a:rPr lang="en-US" altLang="zh-TW" sz="2400" dirty="0">
                <a:solidFill>
                  <a:schemeClr val="bg1"/>
                </a:solidFill>
                <a:latin typeface="清松手寫體1" pitchFamily="2" charset="-120"/>
                <a:ea typeface="清松手寫體1" pitchFamily="2" charset="-120"/>
              </a:rPr>
              <a:t>Web-CTF::</a:t>
            </a:r>
            <a:r>
              <a:rPr lang="en-US" altLang="zh-TW" sz="2400" dirty="0" smtClean="0">
                <a:solidFill>
                  <a:schemeClr val="bg1"/>
                </a:solidFill>
                <a:latin typeface="清松手寫體1" pitchFamily="2" charset="-120"/>
                <a:ea typeface="清松手寫體1" pitchFamily="2" charset="-120"/>
              </a:rPr>
              <a:t>web5  </a:t>
            </a:r>
            <a:endParaRPr lang="zh-TW" altLang="en-US" sz="2400" dirty="0">
              <a:solidFill>
                <a:schemeClr val="bg1"/>
              </a:solidFill>
              <a:latin typeface="清松手寫體1" pitchFamily="2" charset="-120"/>
              <a:ea typeface="清松手寫體1" pitchFamily="2" charset="-120"/>
            </a:endParaRPr>
          </a:p>
        </p:txBody>
      </p:sp>
      <p:sp>
        <p:nvSpPr>
          <p:cNvPr id="16" name="矩形 15">
            <a:extLst>
              <a:ext uri="{FF2B5EF4-FFF2-40B4-BE49-F238E27FC236}">
                <a16:creationId xmlns:a16="http://schemas.microsoft.com/office/drawing/2014/main" id="{A2A3E429-3B4A-4924-86D6-DF382A2616F2}"/>
              </a:ext>
            </a:extLst>
          </p:cNvPr>
          <p:cNvSpPr/>
          <p:nvPr/>
        </p:nvSpPr>
        <p:spPr>
          <a:xfrm>
            <a:off x="7062531" y="1161049"/>
            <a:ext cx="620188" cy="3421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latin typeface="清松手寫體1" pitchFamily="2" charset="-120"/>
              <a:ea typeface="清松手寫體1" pitchFamily="2" charset="-120"/>
            </a:endParaRPr>
          </a:p>
        </p:txBody>
      </p:sp>
      <p:sp>
        <p:nvSpPr>
          <p:cNvPr id="4" name="文字方塊 3">
            <a:extLst>
              <a:ext uri="{FF2B5EF4-FFF2-40B4-BE49-F238E27FC236}">
                <a16:creationId xmlns:a16="http://schemas.microsoft.com/office/drawing/2014/main" id="{9CBB55B2-D686-49D6-BC04-7AF8187E2010}"/>
              </a:ext>
            </a:extLst>
          </p:cNvPr>
          <p:cNvSpPr txBox="1"/>
          <p:nvPr/>
        </p:nvSpPr>
        <p:spPr>
          <a:xfrm>
            <a:off x="1152525" y="3551043"/>
            <a:ext cx="2751074" cy="507831"/>
          </a:xfrm>
          <a:prstGeom prst="rect">
            <a:avLst/>
          </a:prstGeom>
          <a:noFill/>
        </p:spPr>
        <p:txBody>
          <a:bodyPr wrap="none" rtlCol="0">
            <a:spAutoFit/>
          </a:bodyPr>
          <a:lstStyle/>
          <a:p>
            <a:r>
              <a:rPr lang="en-US" altLang="zh-TW" sz="2700" dirty="0">
                <a:solidFill>
                  <a:srgbClr val="FF0000"/>
                </a:solidFill>
                <a:latin typeface="清松手寫體1" pitchFamily="2" charset="-120"/>
                <a:ea typeface="清松手寫體1" pitchFamily="2" charset="-120"/>
              </a:rPr>
              <a:t>-v </a:t>
            </a:r>
            <a:r>
              <a:rPr lang="zh-TW" altLang="en-US" sz="2700" dirty="0">
                <a:latin typeface="清松手寫體1" pitchFamily="2" charset="-120"/>
                <a:ea typeface="清松手寫體1" pitchFamily="2" charset="-120"/>
              </a:rPr>
              <a:t>顯示處理過程</a:t>
            </a:r>
          </a:p>
        </p:txBody>
      </p:sp>
      <p:sp>
        <p:nvSpPr>
          <p:cNvPr id="7" name="矩形 6">
            <a:extLst>
              <a:ext uri="{FF2B5EF4-FFF2-40B4-BE49-F238E27FC236}">
                <a16:creationId xmlns:a16="http://schemas.microsoft.com/office/drawing/2014/main" id="{DD98CFF2-49B6-424E-A116-90A0E8F19BE0}"/>
              </a:ext>
            </a:extLst>
          </p:cNvPr>
          <p:cNvSpPr/>
          <p:nvPr/>
        </p:nvSpPr>
        <p:spPr>
          <a:xfrm>
            <a:off x="4495801" y="1001817"/>
            <a:ext cx="4626419" cy="489364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latin typeface="清松手寫體1" pitchFamily="2" charset="-120"/>
              <a:ea typeface="清松手寫體1" pitchFamily="2" charset="-120"/>
            </a:endParaRPr>
          </a:p>
        </p:txBody>
      </p:sp>
      <p:sp>
        <p:nvSpPr>
          <p:cNvPr id="6" name="矩形 5">
            <a:extLst>
              <a:ext uri="{FF2B5EF4-FFF2-40B4-BE49-F238E27FC236}">
                <a16:creationId xmlns:a16="http://schemas.microsoft.com/office/drawing/2014/main" id="{91E51B3F-E9BB-442C-873D-20988CA8FE75}"/>
              </a:ext>
            </a:extLst>
          </p:cNvPr>
          <p:cNvSpPr/>
          <p:nvPr/>
        </p:nvSpPr>
        <p:spPr>
          <a:xfrm>
            <a:off x="4495801" y="1001817"/>
            <a:ext cx="4580606" cy="4893647"/>
          </a:xfrm>
          <a:prstGeom prst="rect">
            <a:avLst/>
          </a:prstGeom>
          <a:ln>
            <a:noFill/>
          </a:ln>
        </p:spPr>
        <p:txBody>
          <a:bodyPr wrap="square">
            <a:spAutoFit/>
          </a:bodyPr>
          <a:lstStyle/>
          <a:p>
            <a:r>
              <a:rPr lang="en-US" altLang="zh-TW" sz="1200" dirty="0">
                <a:latin typeface="清松手寫體1" pitchFamily="2" charset="-120"/>
                <a:ea typeface="清松手寫體1" pitchFamily="2" charset="-120"/>
              </a:rPr>
              <a:t>*   Trying 192.168.1.230...</a:t>
            </a:r>
          </a:p>
          <a:p>
            <a:r>
              <a:rPr lang="en-US" altLang="zh-TW" sz="1200" dirty="0">
                <a:latin typeface="清松手寫體1" pitchFamily="2" charset="-120"/>
                <a:ea typeface="清松手寫體1" pitchFamily="2" charset="-120"/>
              </a:rPr>
              <a:t>* Connected to 192.168.1.230 (192.168.1.230) port 3001 (#0)</a:t>
            </a:r>
          </a:p>
          <a:p>
            <a:r>
              <a:rPr lang="en-US" altLang="zh-TW" sz="1200" dirty="0">
                <a:latin typeface="清松手寫體1" pitchFamily="2" charset="-120"/>
                <a:ea typeface="清松手寫體1" pitchFamily="2" charset="-120"/>
              </a:rPr>
              <a:t>&gt; POST /</a:t>
            </a:r>
            <a:r>
              <a:rPr lang="en-US" altLang="zh-TW" sz="1200" dirty="0" err="1">
                <a:latin typeface="清松手寫體1" pitchFamily="2" charset="-120"/>
                <a:ea typeface="清松手寫體1" pitchFamily="2" charset="-120"/>
              </a:rPr>
              <a:t>index.php</a:t>
            </a:r>
            <a:r>
              <a:rPr lang="en-US" altLang="zh-TW" sz="1200" dirty="0">
                <a:latin typeface="清松手寫體1" pitchFamily="2" charset="-120"/>
                <a:ea typeface="清松手寫體1" pitchFamily="2" charset="-120"/>
              </a:rPr>
              <a:t> HTTP/1.1</a:t>
            </a:r>
          </a:p>
          <a:p>
            <a:r>
              <a:rPr lang="en-US" altLang="zh-TW" sz="1200" dirty="0">
                <a:latin typeface="清松手寫體1" pitchFamily="2" charset="-120"/>
                <a:ea typeface="清松手寫體1" pitchFamily="2" charset="-120"/>
              </a:rPr>
              <a:t>&gt; Host: 192.168.1.230:3001</a:t>
            </a:r>
          </a:p>
          <a:p>
            <a:r>
              <a:rPr lang="en-US" altLang="zh-TW" sz="1200" dirty="0">
                <a:latin typeface="清松手寫體1" pitchFamily="2" charset="-120"/>
                <a:ea typeface="清松手寫體1" pitchFamily="2" charset="-120"/>
              </a:rPr>
              <a:t>&gt; User-Agent: curl/7.47.0</a:t>
            </a:r>
          </a:p>
          <a:p>
            <a:r>
              <a:rPr lang="en-US" altLang="zh-TW" sz="1200" dirty="0">
                <a:latin typeface="清松手寫體1" pitchFamily="2" charset="-120"/>
                <a:ea typeface="清松手寫體1" pitchFamily="2" charset="-120"/>
              </a:rPr>
              <a:t>&gt; Accept: */*</a:t>
            </a:r>
          </a:p>
          <a:p>
            <a:r>
              <a:rPr lang="en-US" altLang="zh-TW" sz="1200" dirty="0">
                <a:latin typeface="清松手寫體1" pitchFamily="2" charset="-120"/>
                <a:ea typeface="清松手寫體1" pitchFamily="2" charset="-120"/>
              </a:rPr>
              <a:t>&gt; </a:t>
            </a:r>
          </a:p>
          <a:p>
            <a:r>
              <a:rPr lang="en-US" altLang="zh-TW" sz="1200" dirty="0">
                <a:latin typeface="清松手寫體1" pitchFamily="2" charset="-120"/>
                <a:ea typeface="清松手寫體1" pitchFamily="2" charset="-120"/>
              </a:rPr>
              <a:t>&lt; HTTP/1.1 501 Not Implemented</a:t>
            </a:r>
          </a:p>
          <a:p>
            <a:r>
              <a:rPr lang="en-US" altLang="zh-TW" sz="1200" dirty="0">
                <a:latin typeface="清松手寫體1" pitchFamily="2" charset="-120"/>
                <a:ea typeface="清松手寫體1" pitchFamily="2" charset="-120"/>
              </a:rPr>
              <a:t>&lt; Date: Sat, 23 Nov 2019 11:18:06 GMT</a:t>
            </a:r>
          </a:p>
          <a:p>
            <a:r>
              <a:rPr lang="en-US" altLang="zh-TW" sz="1200" dirty="0">
                <a:latin typeface="清松手寫體1" pitchFamily="2" charset="-120"/>
                <a:ea typeface="清松手寫體1" pitchFamily="2" charset="-120"/>
              </a:rPr>
              <a:t>&lt; Server: Apache/2.4.7 (Ubuntu)</a:t>
            </a:r>
          </a:p>
          <a:p>
            <a:r>
              <a:rPr lang="en-US" altLang="zh-TW" sz="1200" dirty="0">
                <a:latin typeface="清松手寫體1" pitchFamily="2" charset="-120"/>
                <a:ea typeface="清松手寫體1" pitchFamily="2" charset="-120"/>
              </a:rPr>
              <a:t>&lt; X-Powered-By: PHP/5.5.9-1ubuntu4.27</a:t>
            </a:r>
          </a:p>
          <a:p>
            <a:r>
              <a:rPr lang="en-US" altLang="zh-TW" sz="1200" dirty="0">
                <a:latin typeface="清松手寫體1" pitchFamily="2" charset="-120"/>
                <a:ea typeface="清松手寫體1" pitchFamily="2" charset="-120"/>
              </a:rPr>
              <a:t>&lt; Content-Length: 200</a:t>
            </a:r>
          </a:p>
          <a:p>
            <a:r>
              <a:rPr lang="en-US" altLang="zh-TW" sz="1200" dirty="0">
                <a:latin typeface="清松手寫體1" pitchFamily="2" charset="-120"/>
                <a:ea typeface="清松手寫體1" pitchFamily="2" charset="-120"/>
              </a:rPr>
              <a:t>&lt; Connection: close</a:t>
            </a:r>
          </a:p>
          <a:p>
            <a:r>
              <a:rPr lang="en-US" altLang="zh-TW" sz="1200" dirty="0">
                <a:latin typeface="清松手寫體1" pitchFamily="2" charset="-120"/>
                <a:ea typeface="清松手寫體1" pitchFamily="2" charset="-120"/>
              </a:rPr>
              <a:t>&lt; Content-Type: text/html</a:t>
            </a:r>
          </a:p>
          <a:p>
            <a:r>
              <a:rPr lang="en-US" altLang="zh-TW" sz="1200" dirty="0">
                <a:latin typeface="清松手寫體1" pitchFamily="2" charset="-120"/>
                <a:ea typeface="清松手寫體1" pitchFamily="2" charset="-120"/>
              </a:rPr>
              <a:t>&lt; </a:t>
            </a:r>
          </a:p>
          <a:p>
            <a:r>
              <a:rPr lang="en-US" altLang="zh-TW" sz="1200" dirty="0">
                <a:latin typeface="清松手寫體1" pitchFamily="2" charset="-120"/>
                <a:ea typeface="清松手寫體1" pitchFamily="2" charset="-120"/>
              </a:rPr>
              <a:t>&lt;!DOCTYPE HTML PUBLIC "-//IETF//DTD HTML 2.0//EN"&gt;</a:t>
            </a:r>
          </a:p>
          <a:p>
            <a:r>
              <a:rPr lang="en-US" altLang="zh-TW" sz="1200" dirty="0">
                <a:latin typeface="清松手寫體1" pitchFamily="2" charset="-120"/>
                <a:ea typeface="清松手寫體1" pitchFamily="2" charset="-120"/>
              </a:rPr>
              <a:t>&lt;html&gt;&lt;head&gt;</a:t>
            </a:r>
          </a:p>
          <a:p>
            <a:r>
              <a:rPr lang="en-US" altLang="zh-TW" sz="1200" dirty="0">
                <a:latin typeface="清松手寫體1" pitchFamily="2" charset="-120"/>
                <a:ea typeface="清松手寫體1" pitchFamily="2" charset="-120"/>
              </a:rPr>
              <a:t>&lt;title&gt;501 Not Implemented&lt;/title&gt;</a:t>
            </a:r>
          </a:p>
          <a:p>
            <a:r>
              <a:rPr lang="en-US" altLang="zh-TW" sz="1200" dirty="0">
                <a:latin typeface="清松手寫體1" pitchFamily="2" charset="-120"/>
                <a:ea typeface="清松手寫體1" pitchFamily="2" charset="-120"/>
              </a:rPr>
              <a:t>&lt;/head&gt;&lt;body&gt;</a:t>
            </a:r>
          </a:p>
          <a:p>
            <a:r>
              <a:rPr lang="en-US" altLang="zh-TW" sz="1200" dirty="0">
                <a:latin typeface="清松手寫體1" pitchFamily="2" charset="-120"/>
                <a:ea typeface="清松手寫體1" pitchFamily="2" charset="-120"/>
              </a:rPr>
              <a:t>&lt;h1&gt;Not Implemented&lt;/h1&gt;</a:t>
            </a:r>
          </a:p>
          <a:p>
            <a:r>
              <a:rPr lang="en-US" altLang="zh-TW" sz="1200" dirty="0">
                <a:latin typeface="清松手寫體1" pitchFamily="2" charset="-120"/>
                <a:ea typeface="清松手寫體1" pitchFamily="2" charset="-120"/>
              </a:rPr>
              <a:t>&lt;p&gt;POST to /</a:t>
            </a:r>
            <a:r>
              <a:rPr lang="en-US" altLang="zh-TW" sz="1200" dirty="0" err="1">
                <a:latin typeface="清松手寫體1" pitchFamily="2" charset="-120"/>
                <a:ea typeface="清松手寫體1" pitchFamily="2" charset="-120"/>
              </a:rPr>
              <a:t>index.php</a:t>
            </a:r>
            <a:r>
              <a:rPr lang="en-US" altLang="zh-TW" sz="1200" dirty="0">
                <a:latin typeface="清松手寫體1" pitchFamily="2" charset="-120"/>
                <a:ea typeface="清松手寫體1" pitchFamily="2" charset="-120"/>
              </a:rPr>
              <a:t> not supported.&lt;</a:t>
            </a:r>
            <a:r>
              <a:rPr lang="en-US" altLang="zh-TW" sz="1200" dirty="0" err="1">
                <a:latin typeface="清松手寫體1" pitchFamily="2" charset="-120"/>
                <a:ea typeface="清松手寫體1" pitchFamily="2" charset="-120"/>
              </a:rPr>
              <a:t>br</a:t>
            </a:r>
            <a:r>
              <a:rPr lang="en-US" altLang="zh-TW" sz="1200" dirty="0">
                <a:latin typeface="清松手寫體1" pitchFamily="2" charset="-120"/>
                <a:ea typeface="清松手寫體1" pitchFamily="2" charset="-120"/>
              </a:rPr>
              <a:t> /&gt;</a:t>
            </a:r>
          </a:p>
          <a:p>
            <a:r>
              <a:rPr lang="en-US" altLang="zh-TW" sz="1200" dirty="0">
                <a:latin typeface="清松手寫體1" pitchFamily="2" charset="-120"/>
                <a:ea typeface="清松手寫體1" pitchFamily="2" charset="-120"/>
              </a:rPr>
              <a:t>&lt;/p&gt;</a:t>
            </a:r>
          </a:p>
          <a:p>
            <a:r>
              <a:rPr lang="en-US" altLang="zh-TW" sz="1200" dirty="0">
                <a:latin typeface="清松手寫體1" pitchFamily="2" charset="-120"/>
                <a:ea typeface="清松手寫體1" pitchFamily="2" charset="-120"/>
              </a:rPr>
              <a:t>* Closing connection 0</a:t>
            </a:r>
          </a:p>
          <a:p>
            <a:r>
              <a:rPr lang="en-US" altLang="zh-TW" sz="1200" dirty="0">
                <a:latin typeface="清松手寫體1" pitchFamily="2" charset="-120"/>
                <a:ea typeface="清松手寫體1" pitchFamily="2" charset="-120"/>
              </a:rPr>
              <a:t>&lt;/body&gt;&lt;/html&gt;</a:t>
            </a:r>
            <a:endParaRPr lang="zh-TW" altLang="en-US" sz="1200" dirty="0">
              <a:latin typeface="清松手寫體1" pitchFamily="2" charset="-120"/>
              <a:ea typeface="清松手寫體1" pitchFamily="2" charset="-120"/>
            </a:endParaRPr>
          </a:p>
        </p:txBody>
      </p:sp>
      <p:sp>
        <p:nvSpPr>
          <p:cNvPr id="3" name="矩形 2">
            <a:extLst>
              <a:ext uri="{FF2B5EF4-FFF2-40B4-BE49-F238E27FC236}">
                <a16:creationId xmlns:a16="http://schemas.microsoft.com/office/drawing/2014/main" id="{11AD54FD-4CAC-4E80-A79D-75767CC6DA5D}"/>
              </a:ext>
            </a:extLst>
          </p:cNvPr>
          <p:cNvSpPr/>
          <p:nvPr/>
        </p:nvSpPr>
        <p:spPr>
          <a:xfrm>
            <a:off x="304370" y="2925388"/>
            <a:ext cx="7705774" cy="523220"/>
          </a:xfrm>
          <a:prstGeom prst="rect">
            <a:avLst/>
          </a:prstGeom>
          <a:solidFill>
            <a:srgbClr val="FFC000"/>
          </a:solidFill>
        </p:spPr>
        <p:txBody>
          <a:bodyPr wrap="square">
            <a:spAutoFit/>
          </a:bodyPr>
          <a:lstStyle/>
          <a:p>
            <a:r>
              <a:rPr lang="en-US" altLang="zh-TW" sz="2800" dirty="0">
                <a:latin typeface="清松手寫體1" pitchFamily="2" charset="-120"/>
                <a:ea typeface="清松手寫體1" pitchFamily="2" charset="-120"/>
              </a:rPr>
              <a:t>$</a:t>
            </a:r>
            <a:r>
              <a:rPr lang="zh-TW" altLang="en-US" sz="2800" dirty="0">
                <a:latin typeface="清松手寫體1" pitchFamily="2" charset="-120"/>
                <a:ea typeface="清松手寫體1" pitchFamily="2" charset="-120"/>
              </a:rPr>
              <a:t> curl </a:t>
            </a:r>
            <a:r>
              <a:rPr lang="en-US" altLang="zh-TW" sz="2800" dirty="0">
                <a:solidFill>
                  <a:srgbClr val="00B050"/>
                </a:solidFill>
                <a:latin typeface="清松手寫體1" pitchFamily="2" charset="-120"/>
                <a:ea typeface="清松手寫體1" pitchFamily="2" charset="-120"/>
              </a:rPr>
              <a:t>-X </a:t>
            </a:r>
            <a:r>
              <a:rPr lang="en-US" altLang="zh-TW" sz="2800" dirty="0">
                <a:solidFill>
                  <a:srgbClr val="7030A0"/>
                </a:solidFill>
                <a:latin typeface="清松手寫體1" pitchFamily="2" charset="-120"/>
                <a:ea typeface="清松手寫體1" pitchFamily="2" charset="-120"/>
              </a:rPr>
              <a:t>POST</a:t>
            </a:r>
            <a:r>
              <a:rPr lang="en-US" altLang="zh-TW" sz="2800" dirty="0">
                <a:latin typeface="清松手寫體1" pitchFamily="2" charset="-120"/>
                <a:ea typeface="清松手寫體1" pitchFamily="2" charset="-120"/>
              </a:rPr>
              <a:t> </a:t>
            </a:r>
            <a:r>
              <a:rPr lang="zh-TW" altLang="en-US" sz="2800" dirty="0">
                <a:solidFill>
                  <a:srgbClr val="FF0000"/>
                </a:solidFill>
                <a:latin typeface="清松手寫體1" pitchFamily="2" charset="-120"/>
                <a:ea typeface="清松手寫體1" pitchFamily="2" charset="-120"/>
              </a:rPr>
              <a:t>-v</a:t>
            </a:r>
            <a:r>
              <a:rPr lang="zh-TW" altLang="en-US" sz="2800" dirty="0">
                <a:latin typeface="清松手寫體1" pitchFamily="2" charset="-120"/>
                <a:ea typeface="清松手寫體1" pitchFamily="2" charset="-120"/>
              </a:rPr>
              <a:t> </a:t>
            </a:r>
            <a:r>
              <a:rPr lang="zh-TW" altLang="en-US" sz="2800" dirty="0">
                <a:solidFill>
                  <a:srgbClr val="00B0F0"/>
                </a:solidFill>
                <a:latin typeface="清松手寫體1" pitchFamily="2" charset="-120"/>
                <a:ea typeface="清松手寫體1" pitchFamily="2" charset="-120"/>
              </a:rPr>
              <a:t>http://</a:t>
            </a:r>
            <a:r>
              <a:rPr lang="en-US" altLang="zh-TW" sz="2800" dirty="0">
                <a:solidFill>
                  <a:srgbClr val="00B0F0"/>
                </a:solidFill>
                <a:latin typeface="清松手寫體1" pitchFamily="2" charset="-120"/>
                <a:ea typeface="清松手寫體1" pitchFamily="2" charset="-120"/>
              </a:rPr>
              <a:t>192.168.1.230</a:t>
            </a:r>
            <a:r>
              <a:rPr lang="zh-TW" altLang="en-US" sz="2800" dirty="0">
                <a:solidFill>
                  <a:srgbClr val="00B0F0"/>
                </a:solidFill>
                <a:latin typeface="清松手寫體1" pitchFamily="2" charset="-120"/>
                <a:ea typeface="清松手寫體1" pitchFamily="2" charset="-120"/>
              </a:rPr>
              <a:t>:3001/index.php</a:t>
            </a:r>
          </a:p>
        </p:txBody>
      </p:sp>
      <p:sp>
        <p:nvSpPr>
          <p:cNvPr id="15" name="文字方塊 14">
            <a:extLst>
              <a:ext uri="{FF2B5EF4-FFF2-40B4-BE49-F238E27FC236}">
                <a16:creationId xmlns:a16="http://schemas.microsoft.com/office/drawing/2014/main" id="{B3B85F70-083B-425C-88ED-8FD3F91417F3}"/>
              </a:ext>
            </a:extLst>
          </p:cNvPr>
          <p:cNvSpPr txBox="1"/>
          <p:nvPr/>
        </p:nvSpPr>
        <p:spPr>
          <a:xfrm>
            <a:off x="1152525" y="4220086"/>
            <a:ext cx="3544560" cy="507831"/>
          </a:xfrm>
          <a:prstGeom prst="rect">
            <a:avLst/>
          </a:prstGeom>
          <a:noFill/>
        </p:spPr>
        <p:txBody>
          <a:bodyPr wrap="none" rtlCol="0">
            <a:spAutoFit/>
          </a:bodyPr>
          <a:lstStyle/>
          <a:p>
            <a:r>
              <a:rPr lang="en-US" altLang="zh-TW" sz="2700" dirty="0">
                <a:solidFill>
                  <a:srgbClr val="00B050"/>
                </a:solidFill>
                <a:latin typeface="清松手寫體1" pitchFamily="2" charset="-120"/>
                <a:ea typeface="清松手寫體1" pitchFamily="2" charset="-120"/>
              </a:rPr>
              <a:t>-X </a:t>
            </a:r>
            <a:r>
              <a:rPr lang="zh-TW" altLang="en-US" sz="2700" dirty="0">
                <a:latin typeface="清松手寫體1" pitchFamily="2" charset="-120"/>
                <a:ea typeface="清松手寫體1" pitchFamily="2" charset="-120"/>
              </a:rPr>
              <a:t>指定</a:t>
            </a:r>
            <a:r>
              <a:rPr lang="en-US" altLang="zh-TW" sz="2700" dirty="0">
                <a:latin typeface="清松手寫體1" pitchFamily="2" charset="-120"/>
                <a:ea typeface="清松手寫體1" pitchFamily="2" charset="-120"/>
              </a:rPr>
              <a:t>HTTP Method</a:t>
            </a:r>
            <a:endParaRPr lang="zh-TW" altLang="en-US" sz="2700" dirty="0">
              <a:latin typeface="清松手寫體1" pitchFamily="2" charset="-120"/>
              <a:ea typeface="清松手寫體1" pitchFamily="2" charset="-120"/>
            </a:endParaRPr>
          </a:p>
        </p:txBody>
      </p:sp>
      <p:sp>
        <p:nvSpPr>
          <p:cNvPr id="17" name="矩形 16">
            <a:extLst>
              <a:ext uri="{FF2B5EF4-FFF2-40B4-BE49-F238E27FC236}">
                <a16:creationId xmlns:a16="http://schemas.microsoft.com/office/drawing/2014/main" id="{97A2D4F9-6522-4BA3-B1CC-0DEA7FD166B0}"/>
              </a:ext>
            </a:extLst>
          </p:cNvPr>
          <p:cNvSpPr/>
          <p:nvPr/>
        </p:nvSpPr>
        <p:spPr>
          <a:xfrm>
            <a:off x="4446602" y="1508560"/>
            <a:ext cx="1603717" cy="3421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latin typeface="清松手寫體1" pitchFamily="2" charset="-120"/>
              <a:ea typeface="清松手寫體1" pitchFamily="2" charset="-120"/>
            </a:endParaRPr>
          </a:p>
        </p:txBody>
      </p:sp>
      <p:sp>
        <p:nvSpPr>
          <p:cNvPr id="5" name="投影片編號版面配置區 4"/>
          <p:cNvSpPr>
            <a:spLocks noGrp="1"/>
          </p:cNvSpPr>
          <p:nvPr>
            <p:ph type="sldNum" sz="quarter" idx="12"/>
          </p:nvPr>
        </p:nvSpPr>
        <p:spPr/>
        <p:txBody>
          <a:bodyPr/>
          <a:lstStyle/>
          <a:p>
            <a:fld id="{D148A95B-E78A-43D3-83C9-357D8C7DE65E}" type="slidenum">
              <a:rPr lang="zh-TW" altLang="en-US" smtClean="0"/>
              <a:t>68</a:t>
            </a:fld>
            <a:endParaRPr lang="zh-TW" altLang="en-US"/>
          </a:p>
        </p:txBody>
      </p:sp>
      <p:pic>
        <p:nvPicPr>
          <p:cNvPr id="11" name="圖片 10">
            <a:extLst>
              <a:ext uri="{FF2B5EF4-FFF2-40B4-BE49-F238E27FC236}">
                <a16:creationId xmlns:a16="http://schemas.microsoft.com/office/drawing/2014/main" id="{E5B52322-AA39-4541-89E7-A190DC7C83F3}"/>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19835883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602139C-8BB3-4D28-9CB4-647670B7B699}"/>
              </a:ext>
            </a:extLst>
          </p:cNvPr>
          <p:cNvSpPr/>
          <p:nvPr/>
        </p:nvSpPr>
        <p:spPr>
          <a:xfrm>
            <a:off x="382451" y="501104"/>
            <a:ext cx="3048000" cy="830997"/>
          </a:xfrm>
          <a:prstGeom prst="rect">
            <a:avLst/>
          </a:prstGeom>
          <a:solidFill>
            <a:schemeClr val="bg1">
              <a:lumMod val="50000"/>
            </a:schemeClr>
          </a:solidFill>
        </p:spPr>
        <p:txBody>
          <a:bodyPr wrap="square">
            <a:spAutoFit/>
          </a:bodyPr>
          <a:lstStyle/>
          <a:p>
            <a:pPr algn="ctr"/>
            <a:r>
              <a:rPr lang="en-US" altLang="zh-TW" sz="2400" dirty="0">
                <a:solidFill>
                  <a:schemeClr val="bg1"/>
                </a:solidFill>
                <a:latin typeface="清松手寫體1" pitchFamily="2" charset="-120"/>
                <a:ea typeface="清松手寫體1" pitchFamily="2" charset="-120"/>
              </a:rPr>
              <a:t>Curl Tool</a:t>
            </a:r>
            <a:r>
              <a:rPr lang="zh-TW" altLang="en-US" sz="2400" dirty="0">
                <a:solidFill>
                  <a:schemeClr val="bg1"/>
                </a:solidFill>
                <a:latin typeface="清松手寫體1" pitchFamily="2" charset="-120"/>
                <a:ea typeface="清松手寫體1" pitchFamily="2" charset="-120"/>
              </a:rPr>
              <a:t>實戰</a:t>
            </a:r>
            <a:endParaRPr lang="en-US" altLang="zh-TW" sz="2400" dirty="0">
              <a:solidFill>
                <a:schemeClr val="bg1"/>
              </a:solidFill>
              <a:latin typeface="清松手寫體1" pitchFamily="2" charset="-120"/>
              <a:ea typeface="清松手寫體1" pitchFamily="2" charset="-120"/>
            </a:endParaRPr>
          </a:p>
          <a:p>
            <a:pPr algn="ctr"/>
            <a:r>
              <a:rPr lang="en-US" altLang="zh-TW" sz="2400" dirty="0">
                <a:solidFill>
                  <a:schemeClr val="bg1"/>
                </a:solidFill>
                <a:latin typeface="清松手寫體1" pitchFamily="2" charset="-120"/>
                <a:ea typeface="清松手寫體1" pitchFamily="2" charset="-120"/>
              </a:rPr>
              <a:t>Web-CTF::</a:t>
            </a:r>
            <a:r>
              <a:rPr lang="en-US" altLang="zh-TW" sz="2400" dirty="0" smtClean="0">
                <a:solidFill>
                  <a:schemeClr val="bg1"/>
                </a:solidFill>
                <a:latin typeface="清松手寫體1" pitchFamily="2" charset="-120"/>
                <a:ea typeface="清松手寫體1" pitchFamily="2" charset="-120"/>
              </a:rPr>
              <a:t>web5  </a:t>
            </a:r>
            <a:endParaRPr lang="zh-TW" altLang="en-US" sz="2400" dirty="0">
              <a:solidFill>
                <a:schemeClr val="bg1"/>
              </a:solidFill>
              <a:latin typeface="清松手寫體1" pitchFamily="2" charset="-120"/>
              <a:ea typeface="清松手寫體1" pitchFamily="2" charset="-120"/>
            </a:endParaRPr>
          </a:p>
        </p:txBody>
      </p:sp>
      <p:sp>
        <p:nvSpPr>
          <p:cNvPr id="16" name="矩形 15">
            <a:extLst>
              <a:ext uri="{FF2B5EF4-FFF2-40B4-BE49-F238E27FC236}">
                <a16:creationId xmlns:a16="http://schemas.microsoft.com/office/drawing/2014/main" id="{A2A3E429-3B4A-4924-86D6-DF382A2616F2}"/>
              </a:ext>
            </a:extLst>
          </p:cNvPr>
          <p:cNvSpPr/>
          <p:nvPr/>
        </p:nvSpPr>
        <p:spPr>
          <a:xfrm>
            <a:off x="7062531" y="1161049"/>
            <a:ext cx="620188" cy="3421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latin typeface="清松手寫體1" pitchFamily="2" charset="-120"/>
              <a:ea typeface="清松手寫體1" pitchFamily="2" charset="-120"/>
            </a:endParaRPr>
          </a:p>
        </p:txBody>
      </p:sp>
      <p:sp>
        <p:nvSpPr>
          <p:cNvPr id="4" name="文字方塊 3">
            <a:extLst>
              <a:ext uri="{FF2B5EF4-FFF2-40B4-BE49-F238E27FC236}">
                <a16:creationId xmlns:a16="http://schemas.microsoft.com/office/drawing/2014/main" id="{9CBB55B2-D686-49D6-BC04-7AF8187E2010}"/>
              </a:ext>
            </a:extLst>
          </p:cNvPr>
          <p:cNvSpPr txBox="1"/>
          <p:nvPr/>
        </p:nvSpPr>
        <p:spPr>
          <a:xfrm>
            <a:off x="530914" y="2914932"/>
            <a:ext cx="2751074" cy="507831"/>
          </a:xfrm>
          <a:prstGeom prst="rect">
            <a:avLst/>
          </a:prstGeom>
          <a:noFill/>
        </p:spPr>
        <p:txBody>
          <a:bodyPr wrap="none" rtlCol="0">
            <a:spAutoFit/>
          </a:bodyPr>
          <a:lstStyle/>
          <a:p>
            <a:r>
              <a:rPr lang="en-US" altLang="zh-TW" sz="2700" dirty="0">
                <a:solidFill>
                  <a:srgbClr val="FF0000"/>
                </a:solidFill>
                <a:latin typeface="清松手寫體1" pitchFamily="2" charset="-120"/>
                <a:ea typeface="清松手寫體1" pitchFamily="2" charset="-120"/>
              </a:rPr>
              <a:t>-v </a:t>
            </a:r>
            <a:r>
              <a:rPr lang="zh-TW" altLang="en-US" sz="2700" dirty="0">
                <a:latin typeface="清松手寫體1" pitchFamily="2" charset="-120"/>
                <a:ea typeface="清松手寫體1" pitchFamily="2" charset="-120"/>
              </a:rPr>
              <a:t>顯示處理過程</a:t>
            </a:r>
          </a:p>
        </p:txBody>
      </p:sp>
      <p:sp>
        <p:nvSpPr>
          <p:cNvPr id="7" name="矩形 6">
            <a:extLst>
              <a:ext uri="{FF2B5EF4-FFF2-40B4-BE49-F238E27FC236}">
                <a16:creationId xmlns:a16="http://schemas.microsoft.com/office/drawing/2014/main" id="{DD98CFF2-49B6-424E-A116-90A0E8F19BE0}"/>
              </a:ext>
            </a:extLst>
          </p:cNvPr>
          <p:cNvSpPr/>
          <p:nvPr/>
        </p:nvSpPr>
        <p:spPr>
          <a:xfrm>
            <a:off x="4882897" y="998303"/>
            <a:ext cx="4239323" cy="396130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latin typeface="清松手寫體1" pitchFamily="2" charset="-120"/>
              <a:ea typeface="清松手寫體1" pitchFamily="2" charset="-120"/>
            </a:endParaRPr>
          </a:p>
        </p:txBody>
      </p:sp>
      <p:sp>
        <p:nvSpPr>
          <p:cNvPr id="6" name="矩形 5">
            <a:extLst>
              <a:ext uri="{FF2B5EF4-FFF2-40B4-BE49-F238E27FC236}">
                <a16:creationId xmlns:a16="http://schemas.microsoft.com/office/drawing/2014/main" id="{91E51B3F-E9BB-442C-873D-20988CA8FE75}"/>
              </a:ext>
            </a:extLst>
          </p:cNvPr>
          <p:cNvSpPr/>
          <p:nvPr/>
        </p:nvSpPr>
        <p:spPr>
          <a:xfrm>
            <a:off x="4882897" y="1001817"/>
            <a:ext cx="4193510" cy="3970318"/>
          </a:xfrm>
          <a:prstGeom prst="rect">
            <a:avLst/>
          </a:prstGeom>
          <a:ln>
            <a:noFill/>
          </a:ln>
        </p:spPr>
        <p:txBody>
          <a:bodyPr wrap="square">
            <a:spAutoFit/>
          </a:bodyPr>
          <a:lstStyle/>
          <a:p>
            <a:r>
              <a:rPr lang="en-US" altLang="zh-TW" sz="1400" dirty="0">
                <a:latin typeface="清松手寫體1" pitchFamily="2" charset="-120"/>
                <a:ea typeface="清松手寫體1" pitchFamily="2" charset="-120"/>
              </a:rPr>
              <a:t>*   Trying 192.168.1.230...</a:t>
            </a:r>
          </a:p>
          <a:p>
            <a:r>
              <a:rPr lang="en-US" altLang="zh-TW" sz="1400" dirty="0">
                <a:latin typeface="清松手寫體1" pitchFamily="2" charset="-120"/>
                <a:ea typeface="清松手寫體1" pitchFamily="2" charset="-120"/>
              </a:rPr>
              <a:t>* Connected to 192.168.1.230 (192.168.1.230) port 3001 (#0)</a:t>
            </a:r>
          </a:p>
          <a:p>
            <a:r>
              <a:rPr lang="en-US" altLang="zh-TW" sz="1400" dirty="0">
                <a:latin typeface="清松手寫體1" pitchFamily="2" charset="-120"/>
                <a:ea typeface="清松手寫體1" pitchFamily="2" charset="-120"/>
              </a:rPr>
              <a:t>&gt; OPTIONS /</a:t>
            </a:r>
            <a:r>
              <a:rPr lang="en-US" altLang="zh-TW" sz="1400" dirty="0" err="1">
                <a:latin typeface="清松手寫體1" pitchFamily="2" charset="-120"/>
                <a:ea typeface="清松手寫體1" pitchFamily="2" charset="-120"/>
              </a:rPr>
              <a:t>index.php</a:t>
            </a:r>
            <a:r>
              <a:rPr lang="en-US" altLang="zh-TW" sz="1400" dirty="0">
                <a:latin typeface="清松手寫體1" pitchFamily="2" charset="-120"/>
                <a:ea typeface="清松手寫體1" pitchFamily="2" charset="-120"/>
              </a:rPr>
              <a:t> HTTP/1.1</a:t>
            </a:r>
          </a:p>
          <a:p>
            <a:r>
              <a:rPr lang="en-US" altLang="zh-TW" sz="1400" dirty="0">
                <a:latin typeface="清松手寫體1" pitchFamily="2" charset="-120"/>
                <a:ea typeface="清松手寫體1" pitchFamily="2" charset="-120"/>
              </a:rPr>
              <a:t>&gt; Host: 192.168.1.230 :3001</a:t>
            </a:r>
          </a:p>
          <a:p>
            <a:r>
              <a:rPr lang="en-US" altLang="zh-TW" sz="1400" dirty="0">
                <a:latin typeface="清松手寫體1" pitchFamily="2" charset="-120"/>
                <a:ea typeface="清松手寫體1" pitchFamily="2" charset="-120"/>
              </a:rPr>
              <a:t>&gt; User-Agent: curl/7.47.0</a:t>
            </a:r>
          </a:p>
          <a:p>
            <a:r>
              <a:rPr lang="en-US" altLang="zh-TW" sz="1400" dirty="0">
                <a:latin typeface="清松手寫體1" pitchFamily="2" charset="-120"/>
                <a:ea typeface="清松手寫體1" pitchFamily="2" charset="-120"/>
              </a:rPr>
              <a:t>&gt; Accept: */*</a:t>
            </a:r>
          </a:p>
          <a:p>
            <a:r>
              <a:rPr lang="en-US" altLang="zh-TW" sz="1400" dirty="0">
                <a:latin typeface="清松手寫體1" pitchFamily="2" charset="-120"/>
                <a:ea typeface="清松手寫體1" pitchFamily="2" charset="-120"/>
              </a:rPr>
              <a:t>&gt; </a:t>
            </a:r>
          </a:p>
          <a:p>
            <a:r>
              <a:rPr lang="en-US" altLang="zh-TW" sz="1400" dirty="0">
                <a:latin typeface="清松手寫體1" pitchFamily="2" charset="-120"/>
                <a:ea typeface="清松手寫體1" pitchFamily="2" charset="-120"/>
              </a:rPr>
              <a:t>&lt; HTTP/1.1 200 OK</a:t>
            </a:r>
          </a:p>
          <a:p>
            <a:r>
              <a:rPr lang="en-US" altLang="zh-TW" sz="1400" dirty="0">
                <a:latin typeface="清松手寫體1" pitchFamily="2" charset="-120"/>
                <a:ea typeface="清松手寫體1" pitchFamily="2" charset="-120"/>
              </a:rPr>
              <a:t>&lt; Date: Sat, 23 Nov 2019 11:25:27 GMT</a:t>
            </a:r>
          </a:p>
          <a:p>
            <a:r>
              <a:rPr lang="en-US" altLang="zh-TW" sz="1400" dirty="0">
                <a:latin typeface="清松手寫體1" pitchFamily="2" charset="-120"/>
                <a:ea typeface="清松手寫體1" pitchFamily="2" charset="-120"/>
              </a:rPr>
              <a:t>&lt; Server: Apache/2.4.7 (Ubuntu)</a:t>
            </a:r>
          </a:p>
          <a:p>
            <a:r>
              <a:rPr lang="en-US" altLang="zh-TW" sz="1400" dirty="0">
                <a:latin typeface="清松手寫體1" pitchFamily="2" charset="-120"/>
                <a:ea typeface="清松手寫體1" pitchFamily="2" charset="-120"/>
              </a:rPr>
              <a:t>&lt; X-Powered-By: PHP/5.5.9-1ubuntu4.27</a:t>
            </a:r>
          </a:p>
          <a:p>
            <a:r>
              <a:rPr lang="en-US" altLang="zh-TW" sz="1400" dirty="0">
                <a:latin typeface="清松手寫體1" pitchFamily="2" charset="-120"/>
                <a:ea typeface="清松手寫體1" pitchFamily="2" charset="-120"/>
              </a:rPr>
              <a:t>&lt; Allow: GETFLAG,OPTIONS</a:t>
            </a:r>
          </a:p>
          <a:p>
            <a:r>
              <a:rPr lang="en-US" altLang="zh-TW" sz="1400" dirty="0">
                <a:latin typeface="清松手寫體1" pitchFamily="2" charset="-120"/>
                <a:ea typeface="清松手寫體1" pitchFamily="2" charset="-120"/>
              </a:rPr>
              <a:t>&lt; Content-Length: 0</a:t>
            </a:r>
          </a:p>
          <a:p>
            <a:r>
              <a:rPr lang="en-US" altLang="zh-TW" sz="1400" dirty="0">
                <a:latin typeface="清松手寫體1" pitchFamily="2" charset="-120"/>
                <a:ea typeface="清松手寫體1" pitchFamily="2" charset="-120"/>
              </a:rPr>
              <a:t>&lt; Content-Type: text/html</a:t>
            </a:r>
          </a:p>
          <a:p>
            <a:r>
              <a:rPr lang="en-US" altLang="zh-TW" sz="1400" dirty="0">
                <a:latin typeface="清松手寫體1" pitchFamily="2" charset="-120"/>
                <a:ea typeface="清松手寫體1" pitchFamily="2" charset="-120"/>
              </a:rPr>
              <a:t>&lt; </a:t>
            </a:r>
          </a:p>
          <a:p>
            <a:r>
              <a:rPr lang="en-US" altLang="zh-TW" sz="1400" dirty="0">
                <a:latin typeface="清松手寫體1" pitchFamily="2" charset="-120"/>
                <a:ea typeface="清松手寫體1" pitchFamily="2" charset="-120"/>
              </a:rPr>
              <a:t>* Connection #0 to host 192.168.1.230 left intact</a:t>
            </a:r>
            <a:endParaRPr lang="zh-TW" altLang="en-US" sz="1400" dirty="0">
              <a:latin typeface="清松手寫體1" pitchFamily="2" charset="-120"/>
              <a:ea typeface="清松手寫體1" pitchFamily="2" charset="-120"/>
            </a:endParaRPr>
          </a:p>
        </p:txBody>
      </p:sp>
      <p:sp>
        <p:nvSpPr>
          <p:cNvPr id="3" name="矩形 2">
            <a:extLst>
              <a:ext uri="{FF2B5EF4-FFF2-40B4-BE49-F238E27FC236}">
                <a16:creationId xmlns:a16="http://schemas.microsoft.com/office/drawing/2014/main" id="{11AD54FD-4CAC-4E80-A79D-75767CC6DA5D}"/>
              </a:ext>
            </a:extLst>
          </p:cNvPr>
          <p:cNvSpPr/>
          <p:nvPr/>
        </p:nvSpPr>
        <p:spPr>
          <a:xfrm>
            <a:off x="228600" y="5013831"/>
            <a:ext cx="8540496" cy="523220"/>
          </a:xfrm>
          <a:prstGeom prst="rect">
            <a:avLst/>
          </a:prstGeom>
          <a:solidFill>
            <a:srgbClr val="FFC000"/>
          </a:solidFill>
        </p:spPr>
        <p:txBody>
          <a:bodyPr wrap="square">
            <a:spAutoFit/>
          </a:bodyPr>
          <a:lstStyle/>
          <a:p>
            <a:r>
              <a:rPr lang="en-US" altLang="zh-TW" sz="2800" dirty="0">
                <a:latin typeface="清松手寫體1" pitchFamily="2" charset="-120"/>
                <a:ea typeface="清松手寫體1" pitchFamily="2" charset="-120"/>
              </a:rPr>
              <a:t>$</a:t>
            </a:r>
            <a:r>
              <a:rPr lang="zh-TW" altLang="en-US" sz="2800" dirty="0">
                <a:latin typeface="清松手寫體1" pitchFamily="2" charset="-120"/>
                <a:ea typeface="清松手寫體1" pitchFamily="2" charset="-120"/>
              </a:rPr>
              <a:t> curl </a:t>
            </a:r>
            <a:r>
              <a:rPr lang="en-US" altLang="zh-TW" sz="2800" dirty="0">
                <a:solidFill>
                  <a:srgbClr val="00B050"/>
                </a:solidFill>
                <a:latin typeface="清松手寫體1" pitchFamily="2" charset="-120"/>
                <a:ea typeface="清松手寫體1" pitchFamily="2" charset="-120"/>
              </a:rPr>
              <a:t>-X </a:t>
            </a:r>
            <a:r>
              <a:rPr lang="en-US" altLang="zh-TW" sz="2800" b="1" dirty="0">
                <a:solidFill>
                  <a:srgbClr val="7030A0"/>
                </a:solidFill>
                <a:effectLst>
                  <a:outerShdw blurRad="38100" dist="38100" dir="2700000" algn="tl">
                    <a:srgbClr val="000000">
                      <a:alpha val="43137"/>
                    </a:srgbClr>
                  </a:outerShdw>
                </a:effectLst>
                <a:latin typeface="清松手寫體1" pitchFamily="2" charset="-120"/>
                <a:ea typeface="清松手寫體1" pitchFamily="2" charset="-120"/>
              </a:rPr>
              <a:t>OPTIONS</a:t>
            </a:r>
            <a:r>
              <a:rPr lang="en-US" altLang="zh-TW" sz="2800" dirty="0">
                <a:latin typeface="清松手寫體1" pitchFamily="2" charset="-120"/>
                <a:ea typeface="清松手寫體1" pitchFamily="2" charset="-120"/>
              </a:rPr>
              <a:t> </a:t>
            </a:r>
            <a:r>
              <a:rPr lang="zh-TW" altLang="en-US" sz="2800" dirty="0">
                <a:solidFill>
                  <a:srgbClr val="FF0000"/>
                </a:solidFill>
                <a:latin typeface="清松手寫體1" pitchFamily="2" charset="-120"/>
                <a:ea typeface="清松手寫體1" pitchFamily="2" charset="-120"/>
              </a:rPr>
              <a:t>-v</a:t>
            </a:r>
            <a:r>
              <a:rPr lang="zh-TW" altLang="en-US" sz="2800" dirty="0">
                <a:latin typeface="清松手寫體1" pitchFamily="2" charset="-120"/>
                <a:ea typeface="清松手寫體1" pitchFamily="2" charset="-120"/>
              </a:rPr>
              <a:t> </a:t>
            </a:r>
            <a:r>
              <a:rPr lang="zh-TW" altLang="en-US" sz="2800" dirty="0">
                <a:solidFill>
                  <a:srgbClr val="00B0F0"/>
                </a:solidFill>
                <a:latin typeface="清松手寫體1" pitchFamily="2" charset="-120"/>
                <a:ea typeface="清松手寫體1" pitchFamily="2" charset="-120"/>
              </a:rPr>
              <a:t>http://</a:t>
            </a:r>
            <a:r>
              <a:rPr lang="en-US" altLang="zh-TW" sz="2800" dirty="0">
                <a:solidFill>
                  <a:srgbClr val="00B0F0"/>
                </a:solidFill>
                <a:latin typeface="清松手寫體1" pitchFamily="2" charset="-120"/>
                <a:ea typeface="清松手寫體1" pitchFamily="2" charset="-120"/>
              </a:rPr>
              <a:t>192.168.1.230</a:t>
            </a:r>
            <a:r>
              <a:rPr lang="zh-TW" altLang="en-US" sz="2800" dirty="0">
                <a:solidFill>
                  <a:srgbClr val="00B0F0"/>
                </a:solidFill>
                <a:latin typeface="清松手寫體1" pitchFamily="2" charset="-120"/>
                <a:ea typeface="清松手寫體1" pitchFamily="2" charset="-120"/>
              </a:rPr>
              <a:t>:3001/index.php</a:t>
            </a:r>
          </a:p>
        </p:txBody>
      </p:sp>
      <p:sp>
        <p:nvSpPr>
          <p:cNvPr id="15" name="文字方塊 14">
            <a:extLst>
              <a:ext uri="{FF2B5EF4-FFF2-40B4-BE49-F238E27FC236}">
                <a16:creationId xmlns:a16="http://schemas.microsoft.com/office/drawing/2014/main" id="{B3B85F70-083B-425C-88ED-8FD3F91417F3}"/>
              </a:ext>
            </a:extLst>
          </p:cNvPr>
          <p:cNvSpPr txBox="1"/>
          <p:nvPr/>
        </p:nvSpPr>
        <p:spPr>
          <a:xfrm>
            <a:off x="739155" y="2423945"/>
            <a:ext cx="3544560" cy="507831"/>
          </a:xfrm>
          <a:prstGeom prst="rect">
            <a:avLst/>
          </a:prstGeom>
          <a:noFill/>
        </p:spPr>
        <p:txBody>
          <a:bodyPr wrap="none" rtlCol="0">
            <a:spAutoFit/>
          </a:bodyPr>
          <a:lstStyle/>
          <a:p>
            <a:r>
              <a:rPr lang="en-US" altLang="zh-TW" sz="2700" dirty="0">
                <a:solidFill>
                  <a:srgbClr val="00B050"/>
                </a:solidFill>
                <a:latin typeface="清松手寫體1" pitchFamily="2" charset="-120"/>
                <a:ea typeface="清松手寫體1" pitchFamily="2" charset="-120"/>
              </a:rPr>
              <a:t>-X </a:t>
            </a:r>
            <a:r>
              <a:rPr lang="zh-TW" altLang="en-US" sz="2700" dirty="0">
                <a:latin typeface="清松手寫體1" pitchFamily="2" charset="-120"/>
                <a:ea typeface="清松手寫體1" pitchFamily="2" charset="-120"/>
              </a:rPr>
              <a:t>指定</a:t>
            </a:r>
            <a:r>
              <a:rPr lang="en-US" altLang="zh-TW" sz="2700" dirty="0">
                <a:latin typeface="清松手寫體1" pitchFamily="2" charset="-120"/>
                <a:ea typeface="清松手寫體1" pitchFamily="2" charset="-120"/>
              </a:rPr>
              <a:t>HTTP Method</a:t>
            </a:r>
            <a:endParaRPr lang="zh-TW" altLang="en-US" sz="2700" dirty="0">
              <a:latin typeface="清松手寫體1" pitchFamily="2" charset="-120"/>
              <a:ea typeface="清松手寫體1" pitchFamily="2" charset="-120"/>
            </a:endParaRPr>
          </a:p>
        </p:txBody>
      </p:sp>
      <p:sp>
        <p:nvSpPr>
          <p:cNvPr id="13" name="文字方塊 12">
            <a:extLst>
              <a:ext uri="{FF2B5EF4-FFF2-40B4-BE49-F238E27FC236}">
                <a16:creationId xmlns:a16="http://schemas.microsoft.com/office/drawing/2014/main" id="{DBAE723C-813A-4CA0-8A3A-7AD8AF108B42}"/>
              </a:ext>
            </a:extLst>
          </p:cNvPr>
          <p:cNvSpPr txBox="1"/>
          <p:nvPr/>
        </p:nvSpPr>
        <p:spPr>
          <a:xfrm>
            <a:off x="228600" y="4362122"/>
            <a:ext cx="6178294" cy="507831"/>
          </a:xfrm>
          <a:prstGeom prst="rect">
            <a:avLst/>
          </a:prstGeom>
          <a:solidFill>
            <a:schemeClr val="accent2">
              <a:lumMod val="60000"/>
              <a:lumOff val="40000"/>
            </a:schemeClr>
          </a:solidFill>
        </p:spPr>
        <p:txBody>
          <a:bodyPr wrap="none" rtlCol="0">
            <a:spAutoFit/>
          </a:bodyPr>
          <a:lstStyle/>
          <a:p>
            <a:r>
              <a:rPr lang="en-US" altLang="zh-TW" sz="2700" b="1" dirty="0">
                <a:solidFill>
                  <a:srgbClr val="7030A0"/>
                </a:solidFill>
                <a:latin typeface="清松手寫體1" pitchFamily="2" charset="-120"/>
                <a:ea typeface="清松手寫體1" pitchFamily="2" charset="-120"/>
              </a:rPr>
              <a:t>OPTIONS </a:t>
            </a:r>
            <a:r>
              <a:rPr lang="zh-TW" altLang="en-US" sz="2700" b="1" dirty="0">
                <a:latin typeface="清松手寫體1" pitchFamily="2" charset="-120"/>
                <a:ea typeface="清松手寫體1" pitchFamily="2" charset="-120"/>
              </a:rPr>
              <a:t>取得伺服器所支援的通訊選項</a:t>
            </a:r>
          </a:p>
        </p:txBody>
      </p:sp>
      <p:sp>
        <p:nvSpPr>
          <p:cNvPr id="14" name="矩形 13">
            <a:extLst>
              <a:ext uri="{FF2B5EF4-FFF2-40B4-BE49-F238E27FC236}">
                <a16:creationId xmlns:a16="http://schemas.microsoft.com/office/drawing/2014/main" id="{53D98D09-1613-4DDB-8E7F-FAF1F85EC6D1}"/>
              </a:ext>
            </a:extLst>
          </p:cNvPr>
          <p:cNvSpPr/>
          <p:nvPr/>
        </p:nvSpPr>
        <p:spPr>
          <a:xfrm>
            <a:off x="5084065" y="1640794"/>
            <a:ext cx="2462402" cy="3421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latin typeface="清松手寫體1" pitchFamily="2" charset="-120"/>
              <a:ea typeface="清松手寫體1" pitchFamily="2" charset="-120"/>
            </a:endParaRPr>
          </a:p>
        </p:txBody>
      </p:sp>
      <p:sp>
        <p:nvSpPr>
          <p:cNvPr id="17" name="矩形 16">
            <a:extLst>
              <a:ext uri="{FF2B5EF4-FFF2-40B4-BE49-F238E27FC236}">
                <a16:creationId xmlns:a16="http://schemas.microsoft.com/office/drawing/2014/main" id="{EA7EA8DE-E479-43BB-93F3-203077D3AD08}"/>
              </a:ext>
            </a:extLst>
          </p:cNvPr>
          <p:cNvSpPr/>
          <p:nvPr/>
        </p:nvSpPr>
        <p:spPr>
          <a:xfrm>
            <a:off x="5605037" y="3537526"/>
            <a:ext cx="1603717" cy="3421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latin typeface="清松手寫體1" pitchFamily="2" charset="-120"/>
              <a:ea typeface="清松手寫體1" pitchFamily="2" charset="-120"/>
            </a:endParaRPr>
          </a:p>
        </p:txBody>
      </p:sp>
      <p:sp>
        <p:nvSpPr>
          <p:cNvPr id="5" name="箭號: 向右 4">
            <a:extLst>
              <a:ext uri="{FF2B5EF4-FFF2-40B4-BE49-F238E27FC236}">
                <a16:creationId xmlns:a16="http://schemas.microsoft.com/office/drawing/2014/main" id="{776B4207-0D1A-40F6-860E-060DB6366B4F}"/>
              </a:ext>
            </a:extLst>
          </p:cNvPr>
          <p:cNvSpPr/>
          <p:nvPr/>
        </p:nvSpPr>
        <p:spPr>
          <a:xfrm rot="18601662">
            <a:off x="2807374" y="2733013"/>
            <a:ext cx="3006530" cy="5979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latin typeface="清松手寫體1" pitchFamily="2" charset="-120"/>
              <a:ea typeface="清松手寫體1" pitchFamily="2" charset="-120"/>
            </a:endParaRPr>
          </a:p>
        </p:txBody>
      </p:sp>
      <p:sp>
        <p:nvSpPr>
          <p:cNvPr id="18" name="矩形 17">
            <a:extLst>
              <a:ext uri="{FF2B5EF4-FFF2-40B4-BE49-F238E27FC236}">
                <a16:creationId xmlns:a16="http://schemas.microsoft.com/office/drawing/2014/main" id="{65141088-F69F-4F3E-8CA0-0105D24CBCD6}"/>
              </a:ext>
            </a:extLst>
          </p:cNvPr>
          <p:cNvSpPr/>
          <p:nvPr/>
        </p:nvSpPr>
        <p:spPr>
          <a:xfrm>
            <a:off x="5457759" y="3456748"/>
            <a:ext cx="1898270" cy="4847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latin typeface="清松手寫體1" pitchFamily="2" charset="-120"/>
              <a:ea typeface="清松手寫體1" pitchFamily="2" charset="-120"/>
            </a:endParaRPr>
          </a:p>
        </p:txBody>
      </p:sp>
      <p:sp>
        <p:nvSpPr>
          <p:cNvPr id="21" name="文字方塊 20">
            <a:extLst>
              <a:ext uri="{FF2B5EF4-FFF2-40B4-BE49-F238E27FC236}">
                <a16:creationId xmlns:a16="http://schemas.microsoft.com/office/drawing/2014/main" id="{FDD79AAE-8BDE-40B2-A8D0-0959B0D15A76}"/>
              </a:ext>
            </a:extLst>
          </p:cNvPr>
          <p:cNvSpPr txBox="1"/>
          <p:nvPr/>
        </p:nvSpPr>
        <p:spPr>
          <a:xfrm>
            <a:off x="5969883" y="2358552"/>
            <a:ext cx="3005951" cy="461665"/>
          </a:xfrm>
          <a:prstGeom prst="rect">
            <a:avLst/>
          </a:prstGeom>
          <a:solidFill>
            <a:schemeClr val="accent2">
              <a:lumMod val="60000"/>
              <a:lumOff val="40000"/>
            </a:schemeClr>
          </a:solidFill>
        </p:spPr>
        <p:txBody>
          <a:bodyPr wrap="none" rtlCol="0">
            <a:spAutoFit/>
          </a:bodyPr>
          <a:lstStyle/>
          <a:p>
            <a:r>
              <a:rPr lang="zh-TW" altLang="en-US" sz="2400" b="1" dirty="0">
                <a:solidFill>
                  <a:srgbClr val="FF0000"/>
                </a:solidFill>
                <a:latin typeface="清松手寫體1" pitchFamily="2" charset="-120"/>
                <a:ea typeface="清松手寫體1" pitchFamily="2" charset="-120"/>
              </a:rPr>
              <a:t>伺服器支援</a:t>
            </a:r>
            <a:r>
              <a:rPr lang="en-US" altLang="zh-TW" sz="2400" b="1" dirty="0">
                <a:solidFill>
                  <a:srgbClr val="FF0000"/>
                </a:solidFill>
                <a:latin typeface="清松手寫體1" pitchFamily="2" charset="-120"/>
                <a:ea typeface="清松手寫體1" pitchFamily="2" charset="-120"/>
              </a:rPr>
              <a:t>GETFLAG</a:t>
            </a:r>
            <a:endParaRPr lang="zh-TW" altLang="en-US" sz="2400" b="1" dirty="0">
              <a:solidFill>
                <a:srgbClr val="FF0000"/>
              </a:solidFill>
              <a:latin typeface="清松手寫體1" pitchFamily="2" charset="-120"/>
              <a:ea typeface="清松手寫體1" pitchFamily="2" charset="-120"/>
            </a:endParaRPr>
          </a:p>
        </p:txBody>
      </p:sp>
      <p:sp>
        <p:nvSpPr>
          <p:cNvPr id="19" name="箭號: 向右 18">
            <a:extLst>
              <a:ext uri="{FF2B5EF4-FFF2-40B4-BE49-F238E27FC236}">
                <a16:creationId xmlns:a16="http://schemas.microsoft.com/office/drawing/2014/main" id="{B8054D76-1370-4DCF-8CFB-48F47876D117}"/>
              </a:ext>
            </a:extLst>
          </p:cNvPr>
          <p:cNvSpPr/>
          <p:nvPr/>
        </p:nvSpPr>
        <p:spPr>
          <a:xfrm rot="8492603">
            <a:off x="7531060" y="3124929"/>
            <a:ext cx="883889" cy="5979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latin typeface="清松手寫體1" pitchFamily="2" charset="-120"/>
              <a:ea typeface="清松手寫體1" pitchFamily="2" charset="-120"/>
            </a:endParaRPr>
          </a:p>
        </p:txBody>
      </p:sp>
      <p:sp>
        <p:nvSpPr>
          <p:cNvPr id="8" name="投影片編號版面配置區 7"/>
          <p:cNvSpPr>
            <a:spLocks noGrp="1"/>
          </p:cNvSpPr>
          <p:nvPr>
            <p:ph type="sldNum" sz="quarter" idx="12"/>
          </p:nvPr>
        </p:nvSpPr>
        <p:spPr/>
        <p:txBody>
          <a:bodyPr/>
          <a:lstStyle/>
          <a:p>
            <a:fld id="{D148A95B-E78A-43D3-83C9-357D8C7DE65E}" type="slidenum">
              <a:rPr lang="zh-TW" altLang="en-US" smtClean="0"/>
              <a:t>69</a:t>
            </a:fld>
            <a:endParaRPr lang="zh-TW" altLang="en-US"/>
          </a:p>
        </p:txBody>
      </p:sp>
      <p:pic>
        <p:nvPicPr>
          <p:cNvPr id="20" name="圖片 19">
            <a:extLst>
              <a:ext uri="{FF2B5EF4-FFF2-40B4-BE49-F238E27FC236}">
                <a16:creationId xmlns:a16="http://schemas.microsoft.com/office/drawing/2014/main" id="{E5B52322-AA39-4541-89E7-A190DC7C83F3}"/>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41977080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1610"/>
          </a:xfrm>
        </p:spPr>
        <p:txBody>
          <a:bodyPr>
            <a:normAutofit/>
          </a:bodyPr>
          <a:lstStyle/>
          <a:p>
            <a:r>
              <a:rPr lang="en-US" altLang="zh-TW" dirty="0"/>
              <a:t>A.1.Windows</a:t>
            </a:r>
            <a:r>
              <a:rPr lang="zh-TW" altLang="en-US" dirty="0"/>
              <a:t>安裝</a:t>
            </a:r>
            <a:r>
              <a:rPr lang="zh-TW" altLang="en-US" dirty="0" smtClean="0"/>
              <a:t>過程 </a:t>
            </a:r>
            <a:r>
              <a:rPr lang="en-US" altLang="zh-TW" dirty="0" smtClean="0"/>
              <a:t>– </a:t>
            </a:r>
            <a:r>
              <a:rPr lang="zh-TW" altLang="en-US" dirty="0" smtClean="0"/>
              <a:t>下載</a:t>
            </a:r>
            <a:endParaRPr lang="zh-TW" altLang="en-US" dirty="0"/>
          </a:p>
        </p:txBody>
      </p:sp>
      <p:pic>
        <p:nvPicPr>
          <p:cNvPr id="8" name="內容版面配置區 7"/>
          <p:cNvPicPr>
            <a:picLocks noGrp="1" noChangeAspect="1"/>
          </p:cNvPicPr>
          <p:nvPr>
            <p:ph idx="1"/>
          </p:nvPr>
        </p:nvPicPr>
        <p:blipFill>
          <a:blip r:embed="rId2"/>
          <a:stretch>
            <a:fillRect/>
          </a:stretch>
        </p:blipFill>
        <p:spPr>
          <a:xfrm>
            <a:off x="1716192" y="1948434"/>
            <a:ext cx="5711616" cy="3853367"/>
          </a:xfrm>
          <a:prstGeom prst="rect">
            <a:avLst/>
          </a:prstGeom>
        </p:spPr>
      </p:pic>
      <p:sp>
        <p:nvSpPr>
          <p:cNvPr id="4" name="投影片編號版面配置區 3"/>
          <p:cNvSpPr>
            <a:spLocks noGrp="1"/>
          </p:cNvSpPr>
          <p:nvPr>
            <p:ph type="sldNum" sz="quarter" idx="12"/>
          </p:nvPr>
        </p:nvSpPr>
        <p:spPr/>
        <p:txBody>
          <a:bodyPr/>
          <a:lstStyle/>
          <a:p>
            <a:fld id="{C5018212-ED78-4088-9EF2-5C15BA7813C8}" type="slidenum">
              <a:rPr lang="zh-TW" altLang="en-US" smtClean="0"/>
              <a:t>7</a:t>
            </a:fld>
            <a:endParaRPr lang="zh-TW" altLang="en-US"/>
          </a:p>
        </p:txBody>
      </p:sp>
      <p:grpSp>
        <p:nvGrpSpPr>
          <p:cNvPr id="5" name="群組 4"/>
          <p:cNvGrpSpPr/>
          <p:nvPr/>
        </p:nvGrpSpPr>
        <p:grpSpPr>
          <a:xfrm>
            <a:off x="0" y="6241875"/>
            <a:ext cx="9144000" cy="461665"/>
            <a:chOff x="0" y="5647634"/>
            <a:chExt cx="12192000" cy="615553"/>
          </a:xfrm>
        </p:grpSpPr>
        <p:sp>
          <p:nvSpPr>
            <p:cNvPr id="6" name="矩形 5"/>
            <p:cNvSpPr/>
            <p:nvPr/>
          </p:nvSpPr>
          <p:spPr>
            <a:xfrm>
              <a:off x="1536700" y="5647634"/>
              <a:ext cx="10655300" cy="615553"/>
            </a:xfrm>
            <a:prstGeom prst="rect">
              <a:avLst/>
            </a:prstGeom>
            <a:solidFill>
              <a:schemeClr val="accent5">
                <a:lumMod val="60000"/>
                <a:lumOff val="40000"/>
              </a:schemeClr>
            </a:solidFill>
          </p:spPr>
          <p:txBody>
            <a:bodyPr wrap="square">
              <a:spAutoFit/>
            </a:bodyPr>
            <a:lstStyle/>
            <a:p>
              <a:r>
                <a:rPr lang="zh-TW" altLang="en-US" sz="2400" dirty="0">
                  <a:solidFill>
                    <a:schemeClr val="bg1"/>
                  </a:solidFill>
                  <a:latin typeface="AaYuanQiman" panose="00020600040101010101" pitchFamily="18" charset="-122"/>
                  <a:ea typeface="AaYuanQiman" panose="00020600040101010101" pitchFamily="18" charset="-122"/>
                </a:rPr>
                <a:t>新型態資安實務課程計畫</a:t>
              </a:r>
            </a:p>
          </p:txBody>
        </p:sp>
        <p:sp>
          <p:nvSpPr>
            <p:cNvPr id="7" name="矩形 6"/>
            <p:cNvSpPr/>
            <p:nvPr/>
          </p:nvSpPr>
          <p:spPr>
            <a:xfrm>
              <a:off x="0" y="5647634"/>
              <a:ext cx="1477328" cy="615553"/>
            </a:xfrm>
            <a:prstGeom prst="rect">
              <a:avLst/>
            </a:prstGeom>
            <a:solidFill>
              <a:srgbClr val="92D050"/>
            </a:solidFill>
          </p:spPr>
          <p:txBody>
            <a:bodyPr wrap="none">
              <a:spAutoFit/>
            </a:bodyPr>
            <a:lstStyle/>
            <a:p>
              <a:r>
                <a:rPr lang="zh-TW" altLang="en-US" sz="2400" dirty="0">
                  <a:effectLst>
                    <a:outerShdw blurRad="38100" dist="38100" dir="2700000" algn="tl">
                      <a:srgbClr val="000000">
                        <a:alpha val="43137"/>
                      </a:srgbClr>
                    </a:outerShdw>
                  </a:effectLst>
                  <a:latin typeface="AaYuanQiman" panose="00020600040101010101" pitchFamily="18" charset="-122"/>
                  <a:ea typeface="AaYuanQiman" panose="00020600040101010101" pitchFamily="18" charset="-122"/>
                </a:rPr>
                <a:t>教育部</a:t>
              </a:r>
            </a:p>
          </p:txBody>
        </p:sp>
      </p:grpSp>
      <p:sp>
        <p:nvSpPr>
          <p:cNvPr id="9" name="矩形 8"/>
          <p:cNvSpPr/>
          <p:nvPr/>
        </p:nvSpPr>
        <p:spPr>
          <a:xfrm>
            <a:off x="2593061" y="1277527"/>
            <a:ext cx="3957878" cy="461665"/>
          </a:xfrm>
          <a:prstGeom prst="rect">
            <a:avLst/>
          </a:prstGeom>
        </p:spPr>
        <p:txBody>
          <a:bodyPr wrap="none">
            <a:spAutoFit/>
          </a:bodyPr>
          <a:lstStyle/>
          <a:p>
            <a:r>
              <a:rPr lang="en-US" altLang="zh-TW" sz="2400" dirty="0" smtClean="0"/>
              <a:t>https://curl.haxx.se/windows/</a:t>
            </a:r>
            <a:endParaRPr lang="zh-TW" altLang="en-US" sz="2400" dirty="0"/>
          </a:p>
        </p:txBody>
      </p:sp>
    </p:spTree>
    <p:extLst>
      <p:ext uri="{BB962C8B-B14F-4D97-AF65-F5344CB8AC3E}">
        <p14:creationId xmlns:p14="http://schemas.microsoft.com/office/powerpoint/2010/main" val="283278039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602139C-8BB3-4D28-9CB4-647670B7B699}"/>
              </a:ext>
            </a:extLst>
          </p:cNvPr>
          <p:cNvSpPr/>
          <p:nvPr/>
        </p:nvSpPr>
        <p:spPr>
          <a:xfrm>
            <a:off x="304800" y="496711"/>
            <a:ext cx="3048000" cy="830997"/>
          </a:xfrm>
          <a:prstGeom prst="rect">
            <a:avLst/>
          </a:prstGeom>
          <a:solidFill>
            <a:schemeClr val="bg1">
              <a:lumMod val="50000"/>
            </a:schemeClr>
          </a:solidFill>
        </p:spPr>
        <p:txBody>
          <a:bodyPr wrap="square">
            <a:spAutoFit/>
          </a:bodyPr>
          <a:lstStyle/>
          <a:p>
            <a:pPr algn="ctr"/>
            <a:r>
              <a:rPr lang="en-US" altLang="zh-TW" sz="2400" dirty="0">
                <a:solidFill>
                  <a:schemeClr val="bg1"/>
                </a:solidFill>
                <a:latin typeface="清松手寫體1" pitchFamily="2" charset="-120"/>
                <a:ea typeface="清松手寫體1" pitchFamily="2" charset="-120"/>
              </a:rPr>
              <a:t>Curl Tool</a:t>
            </a:r>
            <a:r>
              <a:rPr lang="zh-TW" altLang="en-US" sz="2400" dirty="0">
                <a:solidFill>
                  <a:schemeClr val="bg1"/>
                </a:solidFill>
                <a:latin typeface="清松手寫體1" pitchFamily="2" charset="-120"/>
                <a:ea typeface="清松手寫體1" pitchFamily="2" charset="-120"/>
              </a:rPr>
              <a:t>實戰</a:t>
            </a:r>
            <a:endParaRPr lang="en-US" altLang="zh-TW" sz="2400" dirty="0">
              <a:solidFill>
                <a:schemeClr val="bg1"/>
              </a:solidFill>
              <a:latin typeface="清松手寫體1" pitchFamily="2" charset="-120"/>
              <a:ea typeface="清松手寫體1" pitchFamily="2" charset="-120"/>
            </a:endParaRPr>
          </a:p>
          <a:p>
            <a:pPr algn="ctr"/>
            <a:r>
              <a:rPr lang="en-US" altLang="zh-TW" sz="2400" dirty="0">
                <a:solidFill>
                  <a:schemeClr val="bg1"/>
                </a:solidFill>
                <a:latin typeface="清松手寫體1" pitchFamily="2" charset="-120"/>
                <a:ea typeface="清松手寫體1" pitchFamily="2" charset="-120"/>
              </a:rPr>
              <a:t>Web-CTF::</a:t>
            </a:r>
            <a:r>
              <a:rPr lang="en-US" altLang="zh-TW" sz="2400" dirty="0" smtClean="0">
                <a:solidFill>
                  <a:schemeClr val="bg1"/>
                </a:solidFill>
                <a:latin typeface="清松手寫體1" pitchFamily="2" charset="-120"/>
                <a:ea typeface="清松手寫體1" pitchFamily="2" charset="-120"/>
              </a:rPr>
              <a:t>web5  </a:t>
            </a:r>
            <a:endParaRPr lang="zh-TW" altLang="en-US" sz="2400" dirty="0">
              <a:solidFill>
                <a:schemeClr val="bg1"/>
              </a:solidFill>
              <a:latin typeface="清松手寫體1" pitchFamily="2" charset="-120"/>
              <a:ea typeface="清松手寫體1" pitchFamily="2" charset="-120"/>
            </a:endParaRPr>
          </a:p>
        </p:txBody>
      </p:sp>
      <p:sp>
        <p:nvSpPr>
          <p:cNvPr id="7" name="矩形 6">
            <a:extLst>
              <a:ext uri="{FF2B5EF4-FFF2-40B4-BE49-F238E27FC236}">
                <a16:creationId xmlns:a16="http://schemas.microsoft.com/office/drawing/2014/main" id="{DD98CFF2-49B6-424E-A116-90A0E8F19BE0}"/>
              </a:ext>
            </a:extLst>
          </p:cNvPr>
          <p:cNvSpPr/>
          <p:nvPr/>
        </p:nvSpPr>
        <p:spPr>
          <a:xfrm>
            <a:off x="2709333" y="1942538"/>
            <a:ext cx="4453467" cy="401020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latin typeface="清松手寫體1" pitchFamily="2" charset="-120"/>
              <a:ea typeface="清松手寫體1" pitchFamily="2" charset="-120"/>
            </a:endParaRPr>
          </a:p>
        </p:txBody>
      </p:sp>
      <p:sp>
        <p:nvSpPr>
          <p:cNvPr id="6" name="矩形 5">
            <a:extLst>
              <a:ext uri="{FF2B5EF4-FFF2-40B4-BE49-F238E27FC236}">
                <a16:creationId xmlns:a16="http://schemas.microsoft.com/office/drawing/2014/main" id="{91E51B3F-E9BB-442C-873D-20988CA8FE75}"/>
              </a:ext>
            </a:extLst>
          </p:cNvPr>
          <p:cNvSpPr/>
          <p:nvPr/>
        </p:nvSpPr>
        <p:spPr>
          <a:xfrm>
            <a:off x="2776930" y="1981749"/>
            <a:ext cx="4462070" cy="3539430"/>
          </a:xfrm>
          <a:prstGeom prst="rect">
            <a:avLst/>
          </a:prstGeom>
          <a:ln>
            <a:noFill/>
          </a:ln>
        </p:spPr>
        <p:txBody>
          <a:bodyPr wrap="square">
            <a:spAutoFit/>
          </a:bodyPr>
          <a:lstStyle/>
          <a:p>
            <a:r>
              <a:rPr lang="en-US" altLang="zh-TW" sz="1400" dirty="0">
                <a:latin typeface="清松手寫體1" pitchFamily="2" charset="-120"/>
                <a:ea typeface="清松手寫體1" pitchFamily="2" charset="-120"/>
              </a:rPr>
              <a:t>*   Trying 192.168.1.230...</a:t>
            </a:r>
          </a:p>
          <a:p>
            <a:r>
              <a:rPr lang="en-US" altLang="zh-TW" sz="1400" dirty="0">
                <a:latin typeface="清松手寫體1" pitchFamily="2" charset="-120"/>
                <a:ea typeface="清松手寫體1" pitchFamily="2" charset="-120"/>
              </a:rPr>
              <a:t>* Connected to 192.168.1.230 (192.168.1.230) port 3001 (#0)</a:t>
            </a:r>
          </a:p>
          <a:p>
            <a:r>
              <a:rPr lang="en-US" altLang="zh-TW" sz="1400" dirty="0">
                <a:latin typeface="清松手寫體1" pitchFamily="2" charset="-120"/>
                <a:ea typeface="清松手寫體1" pitchFamily="2" charset="-120"/>
              </a:rPr>
              <a:t>&gt; GETFLAG /</a:t>
            </a:r>
            <a:r>
              <a:rPr lang="en-US" altLang="zh-TW" sz="1400" dirty="0" err="1">
                <a:latin typeface="清松手寫體1" pitchFamily="2" charset="-120"/>
                <a:ea typeface="清松手寫體1" pitchFamily="2" charset="-120"/>
              </a:rPr>
              <a:t>index.php</a:t>
            </a:r>
            <a:r>
              <a:rPr lang="en-US" altLang="zh-TW" sz="1400" dirty="0">
                <a:latin typeface="清松手寫體1" pitchFamily="2" charset="-120"/>
                <a:ea typeface="清松手寫體1" pitchFamily="2" charset="-120"/>
              </a:rPr>
              <a:t> HTTP/1.1</a:t>
            </a:r>
          </a:p>
          <a:p>
            <a:r>
              <a:rPr lang="en-US" altLang="zh-TW" sz="1400" dirty="0">
                <a:latin typeface="清松手寫體1" pitchFamily="2" charset="-120"/>
                <a:ea typeface="清松手寫體1" pitchFamily="2" charset="-120"/>
              </a:rPr>
              <a:t>&gt; Host: 192.168.1.230 :3001</a:t>
            </a:r>
          </a:p>
          <a:p>
            <a:r>
              <a:rPr lang="en-US" altLang="zh-TW" sz="1400" dirty="0">
                <a:latin typeface="清松手寫體1" pitchFamily="2" charset="-120"/>
                <a:ea typeface="清松手寫體1" pitchFamily="2" charset="-120"/>
              </a:rPr>
              <a:t>&gt; User-Agent: curl/7.47.0</a:t>
            </a:r>
          </a:p>
          <a:p>
            <a:r>
              <a:rPr lang="en-US" altLang="zh-TW" sz="1400" dirty="0">
                <a:latin typeface="清松手寫體1" pitchFamily="2" charset="-120"/>
                <a:ea typeface="清松手寫體1" pitchFamily="2" charset="-120"/>
              </a:rPr>
              <a:t>&gt; Accept: */*</a:t>
            </a:r>
          </a:p>
          <a:p>
            <a:r>
              <a:rPr lang="en-US" altLang="zh-TW" sz="1400" dirty="0">
                <a:latin typeface="清松手寫體1" pitchFamily="2" charset="-120"/>
                <a:ea typeface="清松手寫體1" pitchFamily="2" charset="-120"/>
              </a:rPr>
              <a:t>&gt; </a:t>
            </a:r>
          </a:p>
          <a:p>
            <a:r>
              <a:rPr lang="en-US" altLang="zh-TW" sz="1400" dirty="0">
                <a:latin typeface="清松手寫體1" pitchFamily="2" charset="-120"/>
                <a:ea typeface="清松手寫體1" pitchFamily="2" charset="-120"/>
              </a:rPr>
              <a:t>&lt; HTTP/1.1 200 OK</a:t>
            </a:r>
          </a:p>
          <a:p>
            <a:r>
              <a:rPr lang="en-US" altLang="zh-TW" sz="1400" dirty="0">
                <a:latin typeface="清松手寫體1" pitchFamily="2" charset="-120"/>
                <a:ea typeface="清松手寫體1" pitchFamily="2" charset="-120"/>
              </a:rPr>
              <a:t>&lt; Date: Sat, 23 Nov 2019 11:29:53 GMT</a:t>
            </a:r>
          </a:p>
          <a:p>
            <a:r>
              <a:rPr lang="en-US" altLang="zh-TW" sz="1400" dirty="0">
                <a:latin typeface="清松手寫體1" pitchFamily="2" charset="-120"/>
                <a:ea typeface="清松手寫體1" pitchFamily="2" charset="-120"/>
              </a:rPr>
              <a:t>&lt; Server: Apache/2.4.7 (Ubuntu)</a:t>
            </a:r>
          </a:p>
          <a:p>
            <a:r>
              <a:rPr lang="en-US" altLang="zh-TW" sz="1400" dirty="0">
                <a:latin typeface="清松手寫體1" pitchFamily="2" charset="-120"/>
                <a:ea typeface="清松手寫體1" pitchFamily="2" charset="-120"/>
              </a:rPr>
              <a:t>&lt; X-Powered-By: PHP/5.5.9-1ubuntu4.27</a:t>
            </a:r>
          </a:p>
          <a:p>
            <a:r>
              <a:rPr lang="en-US" altLang="zh-TW" sz="1400" dirty="0">
                <a:latin typeface="清松手寫體1" pitchFamily="2" charset="-120"/>
                <a:ea typeface="清松手寫體1" pitchFamily="2" charset="-120"/>
              </a:rPr>
              <a:t>&lt; Content-Length: 33</a:t>
            </a:r>
          </a:p>
          <a:p>
            <a:r>
              <a:rPr lang="en-US" altLang="zh-TW" sz="1400" dirty="0">
                <a:latin typeface="清松手寫體1" pitchFamily="2" charset="-120"/>
                <a:ea typeface="清松手寫體1" pitchFamily="2" charset="-120"/>
              </a:rPr>
              <a:t>&lt; Content-Type: text/html</a:t>
            </a:r>
          </a:p>
          <a:p>
            <a:r>
              <a:rPr lang="en-US" altLang="zh-TW" sz="1400" dirty="0">
                <a:latin typeface="清松手寫體1" pitchFamily="2" charset="-120"/>
                <a:ea typeface="清松手寫體1" pitchFamily="2" charset="-120"/>
              </a:rPr>
              <a:t>&lt; </a:t>
            </a:r>
          </a:p>
          <a:p>
            <a:r>
              <a:rPr lang="en-US" altLang="zh-TW" sz="1400" dirty="0">
                <a:latin typeface="清松手寫體1" pitchFamily="2" charset="-120"/>
                <a:ea typeface="清松手寫體1" pitchFamily="2" charset="-120"/>
              </a:rPr>
              <a:t>* Connection #0 to host 192.168.1.230 left intact</a:t>
            </a:r>
          </a:p>
          <a:p>
            <a:r>
              <a:rPr lang="en-US" altLang="zh-TW" sz="1400" dirty="0" err="1">
                <a:latin typeface="清松手寫體1" pitchFamily="2" charset="-120"/>
                <a:ea typeface="清松手寫體1" pitchFamily="2" charset="-120"/>
              </a:rPr>
              <a:t>BreakALLCTF</a:t>
            </a:r>
            <a:r>
              <a:rPr lang="en-US" altLang="zh-TW" sz="1400" dirty="0">
                <a:latin typeface="清松手寫體1" pitchFamily="2" charset="-120"/>
                <a:ea typeface="清松手寫體1" pitchFamily="2" charset="-120"/>
              </a:rPr>
              <a:t>{f?????????C}</a:t>
            </a:r>
            <a:endParaRPr lang="zh-TW" altLang="en-US" sz="1400" dirty="0">
              <a:latin typeface="清松手寫體1" pitchFamily="2" charset="-120"/>
              <a:ea typeface="清松手寫體1" pitchFamily="2" charset="-120"/>
            </a:endParaRPr>
          </a:p>
        </p:txBody>
      </p:sp>
      <p:sp>
        <p:nvSpPr>
          <p:cNvPr id="3" name="矩形 2">
            <a:extLst>
              <a:ext uri="{FF2B5EF4-FFF2-40B4-BE49-F238E27FC236}">
                <a16:creationId xmlns:a16="http://schemas.microsoft.com/office/drawing/2014/main" id="{11AD54FD-4CAC-4E80-A79D-75767CC6DA5D}"/>
              </a:ext>
            </a:extLst>
          </p:cNvPr>
          <p:cNvSpPr/>
          <p:nvPr/>
        </p:nvSpPr>
        <p:spPr>
          <a:xfrm>
            <a:off x="1560576" y="2875570"/>
            <a:ext cx="7309104" cy="461665"/>
          </a:xfrm>
          <a:prstGeom prst="rect">
            <a:avLst/>
          </a:prstGeom>
          <a:solidFill>
            <a:srgbClr val="FFC000"/>
          </a:solidFill>
        </p:spPr>
        <p:txBody>
          <a:bodyPr wrap="square">
            <a:spAutoFit/>
          </a:bodyPr>
          <a:lstStyle/>
          <a:p>
            <a:r>
              <a:rPr lang="en-US" altLang="zh-TW" sz="2400" dirty="0">
                <a:latin typeface="清松手寫體1" pitchFamily="2" charset="-120"/>
                <a:ea typeface="清松手寫體1" pitchFamily="2" charset="-120"/>
              </a:rPr>
              <a:t>$</a:t>
            </a:r>
            <a:r>
              <a:rPr lang="zh-TW" altLang="en-US" sz="2400" dirty="0">
                <a:latin typeface="清松手寫體1" pitchFamily="2" charset="-120"/>
                <a:ea typeface="清松手寫體1" pitchFamily="2" charset="-120"/>
              </a:rPr>
              <a:t> curl </a:t>
            </a:r>
            <a:r>
              <a:rPr lang="en-US" altLang="zh-TW" sz="2400" dirty="0">
                <a:solidFill>
                  <a:srgbClr val="00B050"/>
                </a:solidFill>
                <a:latin typeface="清松手寫體1" pitchFamily="2" charset="-120"/>
                <a:ea typeface="清松手寫體1" pitchFamily="2" charset="-120"/>
              </a:rPr>
              <a:t>-X </a:t>
            </a:r>
            <a:r>
              <a:rPr lang="en-US" altLang="zh-TW" sz="2400" b="1" dirty="0">
                <a:solidFill>
                  <a:srgbClr val="7030A0"/>
                </a:solidFill>
                <a:effectLst>
                  <a:outerShdw blurRad="38100" dist="38100" dir="2700000" algn="tl">
                    <a:srgbClr val="000000">
                      <a:alpha val="43137"/>
                    </a:srgbClr>
                  </a:outerShdw>
                </a:effectLst>
                <a:latin typeface="清松手寫體1" pitchFamily="2" charset="-120"/>
                <a:ea typeface="清松手寫體1" pitchFamily="2" charset="-120"/>
              </a:rPr>
              <a:t>GETFLAG</a:t>
            </a:r>
            <a:r>
              <a:rPr lang="en-US" altLang="zh-TW" sz="2400" dirty="0">
                <a:latin typeface="清松手寫體1" pitchFamily="2" charset="-120"/>
                <a:ea typeface="清松手寫體1" pitchFamily="2" charset="-120"/>
              </a:rPr>
              <a:t> </a:t>
            </a:r>
            <a:r>
              <a:rPr lang="zh-TW" altLang="en-US" sz="2400" dirty="0">
                <a:solidFill>
                  <a:srgbClr val="FF0000"/>
                </a:solidFill>
                <a:latin typeface="清松手寫體1" pitchFamily="2" charset="-120"/>
                <a:ea typeface="清松手寫體1" pitchFamily="2" charset="-120"/>
              </a:rPr>
              <a:t>-v</a:t>
            </a:r>
            <a:r>
              <a:rPr lang="zh-TW" altLang="en-US" sz="2400" dirty="0">
                <a:latin typeface="清松手寫體1" pitchFamily="2" charset="-120"/>
                <a:ea typeface="清松手寫體1" pitchFamily="2" charset="-120"/>
              </a:rPr>
              <a:t> </a:t>
            </a:r>
            <a:r>
              <a:rPr lang="zh-TW" altLang="en-US" sz="2400" dirty="0">
                <a:solidFill>
                  <a:srgbClr val="00B0F0"/>
                </a:solidFill>
                <a:latin typeface="清松手寫體1" pitchFamily="2" charset="-120"/>
                <a:ea typeface="清松手寫體1" pitchFamily="2" charset="-120"/>
              </a:rPr>
              <a:t>http://</a:t>
            </a:r>
            <a:r>
              <a:rPr lang="en-US" altLang="zh-TW" sz="2400" dirty="0">
                <a:solidFill>
                  <a:srgbClr val="00B0F0"/>
                </a:solidFill>
                <a:latin typeface="清松手寫體1" pitchFamily="2" charset="-120"/>
                <a:ea typeface="清松手寫體1" pitchFamily="2" charset="-120"/>
              </a:rPr>
              <a:t>192.168.1.230</a:t>
            </a:r>
            <a:r>
              <a:rPr lang="zh-TW" altLang="en-US" sz="2400" dirty="0">
                <a:solidFill>
                  <a:srgbClr val="00B0F0"/>
                </a:solidFill>
                <a:latin typeface="清松手寫體1" pitchFamily="2" charset="-120"/>
                <a:ea typeface="清松手寫體1" pitchFamily="2" charset="-120"/>
              </a:rPr>
              <a:t>:3001/index.php</a:t>
            </a:r>
          </a:p>
        </p:txBody>
      </p:sp>
      <p:sp>
        <p:nvSpPr>
          <p:cNvPr id="22" name="矩形 21">
            <a:extLst>
              <a:ext uri="{FF2B5EF4-FFF2-40B4-BE49-F238E27FC236}">
                <a16:creationId xmlns:a16="http://schemas.microsoft.com/office/drawing/2014/main" id="{09836270-18D6-4A13-8371-1301999D3E9F}"/>
              </a:ext>
            </a:extLst>
          </p:cNvPr>
          <p:cNvSpPr/>
          <p:nvPr/>
        </p:nvSpPr>
        <p:spPr>
          <a:xfrm>
            <a:off x="2633133" y="5223653"/>
            <a:ext cx="2990427" cy="3421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latin typeface="清松手寫體1" pitchFamily="2" charset="-120"/>
              <a:ea typeface="清松手寫體1" pitchFamily="2" charset="-120"/>
            </a:endParaRPr>
          </a:p>
        </p:txBody>
      </p:sp>
      <p:sp>
        <p:nvSpPr>
          <p:cNvPr id="4" name="投影片編號版面配置區 3"/>
          <p:cNvSpPr>
            <a:spLocks noGrp="1"/>
          </p:cNvSpPr>
          <p:nvPr>
            <p:ph type="sldNum" sz="quarter" idx="12"/>
          </p:nvPr>
        </p:nvSpPr>
        <p:spPr/>
        <p:txBody>
          <a:bodyPr/>
          <a:lstStyle/>
          <a:p>
            <a:fld id="{D148A95B-E78A-43D3-83C9-357D8C7DE65E}" type="slidenum">
              <a:rPr lang="zh-TW" altLang="en-US" smtClean="0"/>
              <a:t>70</a:t>
            </a:fld>
            <a:endParaRPr lang="zh-TW" altLang="en-US"/>
          </a:p>
        </p:txBody>
      </p:sp>
      <p:pic>
        <p:nvPicPr>
          <p:cNvPr id="8" name="圖片 7">
            <a:extLst>
              <a:ext uri="{FF2B5EF4-FFF2-40B4-BE49-F238E27FC236}">
                <a16:creationId xmlns:a16="http://schemas.microsoft.com/office/drawing/2014/main" id="{E5B52322-AA39-4541-89E7-A190DC7C83F3}"/>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8973617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1610"/>
          </a:xfrm>
        </p:spPr>
        <p:txBody>
          <a:bodyPr>
            <a:normAutofit/>
          </a:bodyPr>
          <a:lstStyle/>
          <a:p>
            <a:r>
              <a:rPr lang="en-US" altLang="zh-TW" dirty="0"/>
              <a:t>A.1.Windows</a:t>
            </a:r>
            <a:r>
              <a:rPr lang="zh-TW" altLang="en-US" dirty="0"/>
              <a:t>安裝</a:t>
            </a:r>
            <a:r>
              <a:rPr lang="zh-TW" altLang="en-US" dirty="0" smtClean="0"/>
              <a:t>過程 </a:t>
            </a:r>
            <a:r>
              <a:rPr lang="en-US" altLang="zh-TW" dirty="0" smtClean="0"/>
              <a:t>– </a:t>
            </a:r>
            <a:r>
              <a:rPr lang="zh-TW" altLang="en-US" dirty="0" smtClean="0"/>
              <a:t>解壓縮</a:t>
            </a:r>
            <a:endParaRPr lang="zh-TW" altLang="en-US" dirty="0"/>
          </a:p>
        </p:txBody>
      </p:sp>
      <p:sp>
        <p:nvSpPr>
          <p:cNvPr id="4" name="投影片編號版面配置區 3"/>
          <p:cNvSpPr>
            <a:spLocks noGrp="1"/>
          </p:cNvSpPr>
          <p:nvPr>
            <p:ph type="sldNum" sz="quarter" idx="12"/>
          </p:nvPr>
        </p:nvSpPr>
        <p:spPr/>
        <p:txBody>
          <a:bodyPr/>
          <a:lstStyle/>
          <a:p>
            <a:fld id="{C5018212-ED78-4088-9EF2-5C15BA7813C8}" type="slidenum">
              <a:rPr lang="zh-TW" altLang="en-US" smtClean="0"/>
              <a:t>8</a:t>
            </a:fld>
            <a:endParaRPr lang="zh-TW" altLang="en-US"/>
          </a:p>
        </p:txBody>
      </p:sp>
      <p:grpSp>
        <p:nvGrpSpPr>
          <p:cNvPr id="5" name="群組 4"/>
          <p:cNvGrpSpPr/>
          <p:nvPr/>
        </p:nvGrpSpPr>
        <p:grpSpPr>
          <a:xfrm>
            <a:off x="0" y="6241875"/>
            <a:ext cx="9144000" cy="461665"/>
            <a:chOff x="0" y="5647634"/>
            <a:chExt cx="12192000" cy="615553"/>
          </a:xfrm>
        </p:grpSpPr>
        <p:sp>
          <p:nvSpPr>
            <p:cNvPr id="6" name="矩形 5"/>
            <p:cNvSpPr/>
            <p:nvPr/>
          </p:nvSpPr>
          <p:spPr>
            <a:xfrm>
              <a:off x="1536700" y="5647634"/>
              <a:ext cx="10655300" cy="615553"/>
            </a:xfrm>
            <a:prstGeom prst="rect">
              <a:avLst/>
            </a:prstGeom>
            <a:solidFill>
              <a:schemeClr val="accent5">
                <a:lumMod val="60000"/>
                <a:lumOff val="40000"/>
              </a:schemeClr>
            </a:solidFill>
          </p:spPr>
          <p:txBody>
            <a:bodyPr wrap="square">
              <a:spAutoFit/>
            </a:bodyPr>
            <a:lstStyle/>
            <a:p>
              <a:r>
                <a:rPr lang="zh-TW" altLang="en-US" sz="2400" dirty="0">
                  <a:solidFill>
                    <a:schemeClr val="bg1"/>
                  </a:solidFill>
                  <a:latin typeface="AaYuanQiman" panose="00020600040101010101" pitchFamily="18" charset="-122"/>
                  <a:ea typeface="AaYuanQiman" panose="00020600040101010101" pitchFamily="18" charset="-122"/>
                </a:rPr>
                <a:t>新型態資安實務課程計畫</a:t>
              </a:r>
            </a:p>
          </p:txBody>
        </p:sp>
        <p:sp>
          <p:nvSpPr>
            <p:cNvPr id="7" name="矩形 6"/>
            <p:cNvSpPr/>
            <p:nvPr/>
          </p:nvSpPr>
          <p:spPr>
            <a:xfrm>
              <a:off x="0" y="5647634"/>
              <a:ext cx="1477328" cy="615553"/>
            </a:xfrm>
            <a:prstGeom prst="rect">
              <a:avLst/>
            </a:prstGeom>
            <a:solidFill>
              <a:srgbClr val="92D050"/>
            </a:solidFill>
          </p:spPr>
          <p:txBody>
            <a:bodyPr wrap="none">
              <a:spAutoFit/>
            </a:bodyPr>
            <a:lstStyle/>
            <a:p>
              <a:r>
                <a:rPr lang="zh-TW" altLang="en-US" sz="2400" dirty="0">
                  <a:effectLst>
                    <a:outerShdw blurRad="38100" dist="38100" dir="2700000" algn="tl">
                      <a:srgbClr val="000000">
                        <a:alpha val="43137"/>
                      </a:srgbClr>
                    </a:outerShdw>
                  </a:effectLst>
                  <a:latin typeface="AaYuanQiman" panose="00020600040101010101" pitchFamily="18" charset="-122"/>
                  <a:ea typeface="AaYuanQiman" panose="00020600040101010101" pitchFamily="18" charset="-122"/>
                </a:rPr>
                <a:t>教育部</a:t>
              </a:r>
            </a:p>
          </p:txBody>
        </p:sp>
      </p:grpSp>
      <p:pic>
        <p:nvPicPr>
          <p:cNvPr id="10" name="內容版面配置區 9"/>
          <p:cNvPicPr>
            <a:picLocks noGrp="1" noChangeAspect="1"/>
          </p:cNvPicPr>
          <p:nvPr>
            <p:ph idx="1"/>
          </p:nvPr>
        </p:nvPicPr>
        <p:blipFill rotWithShape="1">
          <a:blip r:embed="rId2"/>
          <a:srcRect l="15333" t="11157" r="27855"/>
          <a:stretch/>
        </p:blipFill>
        <p:spPr>
          <a:xfrm>
            <a:off x="1865376" y="1741932"/>
            <a:ext cx="5413248" cy="4074747"/>
          </a:xfrm>
          <a:prstGeom prst="rect">
            <a:avLst/>
          </a:prstGeom>
        </p:spPr>
      </p:pic>
    </p:spTree>
    <p:extLst>
      <p:ext uri="{BB962C8B-B14F-4D97-AF65-F5344CB8AC3E}">
        <p14:creationId xmlns:p14="http://schemas.microsoft.com/office/powerpoint/2010/main" val="39359427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rotWithShape="1">
          <a:blip r:embed="rId2"/>
          <a:srcRect l="15934" t="10214" r="28679" b="8138"/>
          <a:stretch/>
        </p:blipFill>
        <p:spPr>
          <a:xfrm>
            <a:off x="1579626" y="1762961"/>
            <a:ext cx="5984748" cy="4246569"/>
          </a:xfrm>
          <a:prstGeom prst="rect">
            <a:avLst/>
          </a:prstGeom>
        </p:spPr>
      </p:pic>
      <p:sp>
        <p:nvSpPr>
          <p:cNvPr id="2" name="標題 1"/>
          <p:cNvSpPr>
            <a:spLocks noGrp="1"/>
          </p:cNvSpPr>
          <p:nvPr>
            <p:ph type="title"/>
          </p:nvPr>
        </p:nvSpPr>
        <p:spPr>
          <a:xfrm>
            <a:off x="628650" y="365127"/>
            <a:ext cx="7886700" cy="951610"/>
          </a:xfrm>
        </p:spPr>
        <p:txBody>
          <a:bodyPr>
            <a:normAutofit/>
          </a:bodyPr>
          <a:lstStyle/>
          <a:p>
            <a:r>
              <a:rPr lang="en-US" altLang="zh-TW" dirty="0"/>
              <a:t>A.1.Windows</a:t>
            </a:r>
            <a:r>
              <a:rPr lang="zh-TW" altLang="en-US" dirty="0"/>
              <a:t>安裝</a:t>
            </a:r>
            <a:r>
              <a:rPr lang="zh-TW" altLang="en-US" dirty="0" smtClean="0"/>
              <a:t>過程 </a:t>
            </a:r>
            <a:r>
              <a:rPr lang="en-US" altLang="zh-TW" dirty="0" smtClean="0"/>
              <a:t>– </a:t>
            </a:r>
            <a:r>
              <a:rPr lang="zh-TW" altLang="en-US" dirty="0" smtClean="0"/>
              <a:t>主程式</a:t>
            </a:r>
            <a:endParaRPr lang="zh-TW" altLang="en-US" dirty="0"/>
          </a:p>
        </p:txBody>
      </p:sp>
      <p:sp>
        <p:nvSpPr>
          <p:cNvPr id="4" name="投影片編號版面配置區 3"/>
          <p:cNvSpPr>
            <a:spLocks noGrp="1"/>
          </p:cNvSpPr>
          <p:nvPr>
            <p:ph type="sldNum" sz="quarter" idx="12"/>
          </p:nvPr>
        </p:nvSpPr>
        <p:spPr/>
        <p:txBody>
          <a:bodyPr/>
          <a:lstStyle/>
          <a:p>
            <a:fld id="{C5018212-ED78-4088-9EF2-5C15BA7813C8}" type="slidenum">
              <a:rPr lang="zh-TW" altLang="en-US" smtClean="0"/>
              <a:t>9</a:t>
            </a:fld>
            <a:endParaRPr lang="zh-TW" altLang="en-US"/>
          </a:p>
        </p:txBody>
      </p:sp>
      <p:grpSp>
        <p:nvGrpSpPr>
          <p:cNvPr id="5" name="群組 4"/>
          <p:cNvGrpSpPr/>
          <p:nvPr/>
        </p:nvGrpSpPr>
        <p:grpSpPr>
          <a:xfrm>
            <a:off x="0" y="6241875"/>
            <a:ext cx="9144000" cy="461665"/>
            <a:chOff x="0" y="5647634"/>
            <a:chExt cx="12192000" cy="615553"/>
          </a:xfrm>
        </p:grpSpPr>
        <p:sp>
          <p:nvSpPr>
            <p:cNvPr id="6" name="矩形 5"/>
            <p:cNvSpPr/>
            <p:nvPr/>
          </p:nvSpPr>
          <p:spPr>
            <a:xfrm>
              <a:off x="1536700" y="5647634"/>
              <a:ext cx="10655300" cy="615553"/>
            </a:xfrm>
            <a:prstGeom prst="rect">
              <a:avLst/>
            </a:prstGeom>
            <a:solidFill>
              <a:schemeClr val="accent5">
                <a:lumMod val="60000"/>
                <a:lumOff val="40000"/>
              </a:schemeClr>
            </a:solidFill>
          </p:spPr>
          <p:txBody>
            <a:bodyPr wrap="square">
              <a:spAutoFit/>
            </a:bodyPr>
            <a:lstStyle/>
            <a:p>
              <a:r>
                <a:rPr lang="zh-TW" altLang="en-US" sz="2400" dirty="0">
                  <a:solidFill>
                    <a:schemeClr val="bg1"/>
                  </a:solidFill>
                  <a:latin typeface="AaYuanQiman" panose="00020600040101010101" pitchFamily="18" charset="-122"/>
                  <a:ea typeface="AaYuanQiman" panose="00020600040101010101" pitchFamily="18" charset="-122"/>
                </a:rPr>
                <a:t>新型態資安實務課程計畫</a:t>
              </a:r>
            </a:p>
          </p:txBody>
        </p:sp>
        <p:sp>
          <p:nvSpPr>
            <p:cNvPr id="7" name="矩形 6"/>
            <p:cNvSpPr/>
            <p:nvPr/>
          </p:nvSpPr>
          <p:spPr>
            <a:xfrm>
              <a:off x="0" y="5647634"/>
              <a:ext cx="1477328" cy="615553"/>
            </a:xfrm>
            <a:prstGeom prst="rect">
              <a:avLst/>
            </a:prstGeom>
            <a:solidFill>
              <a:srgbClr val="92D050"/>
            </a:solidFill>
          </p:spPr>
          <p:txBody>
            <a:bodyPr wrap="none">
              <a:spAutoFit/>
            </a:bodyPr>
            <a:lstStyle/>
            <a:p>
              <a:r>
                <a:rPr lang="zh-TW" altLang="en-US" sz="2400" dirty="0">
                  <a:effectLst>
                    <a:outerShdw blurRad="38100" dist="38100" dir="2700000" algn="tl">
                      <a:srgbClr val="000000">
                        <a:alpha val="43137"/>
                      </a:srgbClr>
                    </a:outerShdw>
                  </a:effectLst>
                  <a:latin typeface="AaYuanQiman" panose="00020600040101010101" pitchFamily="18" charset="-122"/>
                  <a:ea typeface="AaYuanQiman" panose="00020600040101010101" pitchFamily="18" charset="-122"/>
                </a:rPr>
                <a:t>教育部</a:t>
              </a:r>
            </a:p>
          </p:txBody>
        </p:sp>
      </p:grpSp>
      <p:sp>
        <p:nvSpPr>
          <p:cNvPr id="9" name="矩形 8"/>
          <p:cNvSpPr/>
          <p:nvPr/>
        </p:nvSpPr>
        <p:spPr>
          <a:xfrm>
            <a:off x="1591056" y="2468880"/>
            <a:ext cx="1024128" cy="2286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4925347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5007</TotalTime>
  <Words>2343</Words>
  <Application>Microsoft Office PowerPoint</Application>
  <PresentationFormat>如螢幕大小 (4:3)</PresentationFormat>
  <Paragraphs>516</Paragraphs>
  <Slides>70</Slides>
  <Notes>0</Notes>
  <HiddenSlides>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70</vt:i4>
      </vt:variant>
    </vt:vector>
  </HeadingPairs>
  <TitlesOfParts>
    <vt:vector size="82" baseType="lpstr">
      <vt:lpstr>AaYuanQiman</vt:lpstr>
      <vt:lpstr>-apple-system</vt:lpstr>
      <vt:lpstr>Lato</vt:lpstr>
      <vt:lpstr>清松手寫體1</vt:lpstr>
      <vt:lpstr>新細明體</vt:lpstr>
      <vt:lpstr>標楷體</vt:lpstr>
      <vt:lpstr>Arial</vt:lpstr>
      <vt:lpstr>Calibri</vt:lpstr>
      <vt:lpstr>Calibri Light</vt:lpstr>
      <vt:lpstr>Times New Roman</vt:lpstr>
      <vt:lpstr>Wingdings</vt:lpstr>
      <vt:lpstr>Office 佈景主題</vt:lpstr>
      <vt:lpstr>網站測試工具</vt:lpstr>
      <vt:lpstr>Agenda</vt:lpstr>
      <vt:lpstr>PowerPoint 簡報</vt:lpstr>
      <vt:lpstr>PowerPoint 簡報</vt:lpstr>
      <vt:lpstr>PowerPoint 簡報</vt:lpstr>
      <vt:lpstr>PowerPoint 簡報</vt:lpstr>
      <vt:lpstr>A.1.Windows安裝過程 – 下載</vt:lpstr>
      <vt:lpstr>A.1.Windows安裝過程 – 解壓縮</vt:lpstr>
      <vt:lpstr>A.1.Windows安裝過程 – 主程式</vt:lpstr>
      <vt:lpstr>A.1.Windows安裝過程 – 使用方法</vt:lpstr>
      <vt:lpstr>A.1.Windows安裝過程 – 使用方法</vt:lpstr>
      <vt:lpstr>A.1.Windows安裝過程 – 使用方法</vt:lpstr>
      <vt:lpstr>A.2.實測案例</vt:lpstr>
      <vt:lpstr>A.2.實測案例</vt:lpstr>
      <vt:lpstr>A.2.實測案例</vt:lpstr>
      <vt:lpstr>PowerPoint 簡報</vt:lpstr>
      <vt:lpstr>B.1.Windows安裝過程 – 下載</vt:lpstr>
      <vt:lpstr>B.1.Windows安裝過程 – 下載</vt:lpstr>
      <vt:lpstr>B.1.Windows安裝過程 – 安裝</vt:lpstr>
      <vt:lpstr>B.1.Windows安裝過程 – 安裝</vt:lpstr>
      <vt:lpstr>B.1.Windows安裝過程 – 安裝</vt:lpstr>
      <vt:lpstr>B.1.Windows安裝過程 – 安裝</vt:lpstr>
      <vt:lpstr>B.1.Windows安裝過程 – 使用方法</vt:lpstr>
      <vt:lpstr>B.1.Windows安裝過程 – 使用方法</vt:lpstr>
      <vt:lpstr>B.1.Windows安裝過程 – 使用方法</vt:lpstr>
      <vt:lpstr>主畫面</vt:lpstr>
      <vt:lpstr>Proxy設定</vt:lpstr>
      <vt:lpstr>Proxy設定</vt:lpstr>
      <vt:lpstr>B.2.實測案例</vt:lpstr>
      <vt:lpstr>B.2.實測案例</vt:lpstr>
      <vt:lpstr>B.2.實測案例</vt:lpstr>
      <vt:lpstr>B.2.實測案例</vt:lpstr>
      <vt:lpstr>B.2.實測案例</vt:lpstr>
      <vt:lpstr>PowerPoint 簡報</vt:lpstr>
      <vt:lpstr>PowerPoint 簡報</vt:lpstr>
      <vt:lpstr>PowerPoint 簡報</vt:lpstr>
      <vt:lpstr>C.1.實測案例::打開Developer Tools</vt:lpstr>
      <vt:lpstr>C.1.實測案例::打開Developer Tools</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ksu</dc:creator>
  <cp:lastModifiedBy>Eric .</cp:lastModifiedBy>
  <cp:revision>68</cp:revision>
  <dcterms:created xsi:type="dcterms:W3CDTF">2017-07-25T01:09:22Z</dcterms:created>
  <dcterms:modified xsi:type="dcterms:W3CDTF">2020-07-19T15:03:39Z</dcterms:modified>
</cp:coreProperties>
</file>